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  <p:sldMasterId id="2147484193" r:id="rId2"/>
  </p:sldMasterIdLst>
  <p:notesMasterIdLst>
    <p:notesMasterId r:id="rId22"/>
  </p:notesMasterIdLst>
  <p:handoutMasterIdLst>
    <p:handoutMasterId r:id="rId23"/>
  </p:handoutMasterIdLst>
  <p:sldIdLst>
    <p:sldId id="466" r:id="rId3"/>
    <p:sldId id="467" r:id="rId4"/>
    <p:sldId id="426" r:id="rId5"/>
    <p:sldId id="469" r:id="rId6"/>
    <p:sldId id="481" r:id="rId7"/>
    <p:sldId id="482" r:id="rId8"/>
    <p:sldId id="483" r:id="rId9"/>
    <p:sldId id="468" r:id="rId10"/>
    <p:sldId id="480" r:id="rId11"/>
    <p:sldId id="484" r:id="rId12"/>
    <p:sldId id="474" r:id="rId13"/>
    <p:sldId id="475" r:id="rId14"/>
    <p:sldId id="476" r:id="rId15"/>
    <p:sldId id="478" r:id="rId16"/>
    <p:sldId id="477" r:id="rId17"/>
    <p:sldId id="451" r:id="rId18"/>
    <p:sldId id="450" r:id="rId19"/>
    <p:sldId id="447" r:id="rId20"/>
    <p:sldId id="485" r:id="rId21"/>
  </p:sldIdLst>
  <p:sldSz cx="9144000" cy="6858000" type="screen4x3"/>
  <p:notesSz cx="6810375" cy="9942513"/>
  <p:custDataLst>
    <p:tags r:id="rId2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ulf Kohlweiss" initials="MK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99"/>
    <a:srgbClr val="FF99CC"/>
    <a:srgbClr val="FF7C80"/>
    <a:srgbClr val="FEC06E"/>
    <a:srgbClr val="FF9900"/>
    <a:srgbClr val="7FAB16"/>
    <a:srgbClr val="99C000"/>
    <a:srgbClr val="FFFFFF"/>
    <a:srgbClr val="AF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4" autoAdjust="0"/>
    <p:restoredTop sz="80605" autoAdjust="0"/>
  </p:normalViewPr>
  <p:slideViewPr>
    <p:cSldViewPr snapToObjects="1">
      <p:cViewPr varScale="1">
        <p:scale>
          <a:sx n="103" d="100"/>
          <a:sy n="103" d="100"/>
        </p:scale>
        <p:origin x="114" y="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2" y="23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2946" y="-10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9266" y="421361"/>
            <a:ext cx="5032234" cy="42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84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2"/>
              </a:lnSpc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9266" y="9316038"/>
            <a:ext cx="1321677" cy="2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fld id="{FCA38320-6768-4350-A73E-8FFDDB191C88}" type="datetime4">
              <a:rPr lang="de-DE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10943" y="9316038"/>
            <a:ext cx="4432629" cy="2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57886" y="9316038"/>
            <a:ext cx="664815" cy="28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0850D3D4-B7DA-46F1-B794-3A0A2A84BE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89266" y="9238125"/>
            <a:ext cx="6433434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87675" y="845901"/>
            <a:ext cx="6433435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89266" y="195576"/>
            <a:ext cx="6433434" cy="155824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de-DE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189266" y="415001"/>
            <a:ext cx="6433434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57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7675" y="9443241"/>
            <a:ext cx="1607962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2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fld id="{610448EA-45A2-43D2-8500-95FC894411C4}" type="datetime4">
              <a:rPr lang="de-DE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71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1004888"/>
            <a:ext cx="4451350" cy="3338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9266" y="4658814"/>
            <a:ext cx="6431844" cy="465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95636" y="9443241"/>
            <a:ext cx="407636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2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72000" y="9443241"/>
            <a:ext cx="93678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2"/>
              </a:lnSpc>
              <a:defRPr sz="1000">
                <a:latin typeface="Stafford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9D295B0-3104-4BE5-9DAC-49571D8666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89266" y="421361"/>
            <a:ext cx="5366232" cy="42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184" tIns="0" rIns="0" bIns="0" anchor="ctr"/>
          <a:lstStyle/>
          <a:p>
            <a:pPr>
              <a:lnSpc>
                <a:spcPts val="1302"/>
              </a:lnSpc>
              <a:defRPr/>
            </a:pPr>
            <a:endParaRPr lang="de-DE" sz="1000" b="1">
              <a:latin typeface="Stafford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89266" y="195576"/>
            <a:ext cx="6433434" cy="155824"/>
          </a:xfrm>
          <a:prstGeom prst="rect">
            <a:avLst/>
          </a:prstGeom>
          <a:solidFill>
            <a:srgbClr val="B90F2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595" tIns="45798" rIns="91595" bIns="45798" anchor="ctr"/>
          <a:lstStyle/>
          <a:p>
            <a:pPr>
              <a:defRPr/>
            </a:pPr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89266" y="9443241"/>
            <a:ext cx="6433434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87675" y="4461649"/>
            <a:ext cx="6433435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89266" y="849081"/>
            <a:ext cx="6433434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89266" y="415001"/>
            <a:ext cx="6433434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1595" tIns="45798" rIns="91595" bIns="45798"/>
          <a:lstStyle/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5650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1pPr>
    <a:lvl2pPr marL="4572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2pPr>
    <a:lvl3pPr marL="9144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3pPr>
    <a:lvl4pPr marL="13716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4pPr>
    <a:lvl5pPr marL="1828800" algn="l" rtl="0" fontAlgn="base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Hello,</a:t>
            </a:r>
            <a:r>
              <a:rPr lang="de-AT" baseline="0" dirty="0" smtClean="0"/>
              <a:t> </a:t>
            </a:r>
          </a:p>
          <a:p>
            <a:r>
              <a:rPr lang="de-AT" baseline="0" dirty="0" smtClean="0"/>
              <a:t>I am Markulf Kohlweiss</a:t>
            </a:r>
          </a:p>
          <a:p>
            <a:r>
              <a:rPr lang="de-AT" baseline="0" dirty="0" smtClean="0"/>
              <a:t>Thank you for the introduction. </a:t>
            </a:r>
          </a:p>
          <a:p>
            <a:endParaRPr lang="de-AT" baseline="0" dirty="0" smtClean="0"/>
          </a:p>
          <a:p>
            <a:r>
              <a:rPr lang="de-AT" baseline="0" dirty="0" smtClean="0"/>
              <a:t>One of the advantages of our approach should be that its easy to teach, so please feel free to interrupt me and ask questions.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777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Inequality</a:t>
            </a:r>
            <a:r>
              <a:rPr lang="en-GB" baseline="0" dirty="0" smtClean="0"/>
              <a:t> (1) captures correctness, which relies on weak robustness,</a:t>
            </a:r>
          </a:p>
          <a:p>
            <a:r>
              <a:rPr lang="en-GB" baseline="0" dirty="0" smtClean="0"/>
              <a:t>And inequality (2) captures security, both in the sense of the protocol on the left realizing the desired resource on the right. What is missing is a detailed specification of the adversarial influence allowed by the ‘question’-mark channel.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076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How do we construct such a channel from broadcast, and why can’t we achieve more?</a:t>
            </a:r>
          </a:p>
          <a:p>
            <a:endParaRPr lang="en-GB" dirty="0" smtClean="0"/>
          </a:p>
          <a:p>
            <a:r>
              <a:rPr lang="en-GB" dirty="0" smtClean="0"/>
              <a:t>We assume that we can distribute public keys using authenticated channels.</a:t>
            </a:r>
          </a:p>
          <a:p>
            <a:r>
              <a:rPr lang="en-GB" dirty="0" smtClean="0"/>
              <a:t>And</a:t>
            </a:r>
            <a:r>
              <a:rPr lang="en-GB" baseline="0" dirty="0" smtClean="0"/>
              <a:t> model broadcast as a resource that if Eve is not present delivers the message m at all receivers.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081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Eve is present, she can change the message, and change the recipient to</a:t>
            </a:r>
            <a:r>
              <a:rPr lang="en-GB" baseline="0" dirty="0" smtClean="0"/>
              <a:t> her liking.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 addition we will make use an encryption scheme with all three of the required properties.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862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start by distributing keys which</a:t>
            </a:r>
            <a:r>
              <a:rPr lang="en-GB" baseline="0" dirty="0" smtClean="0"/>
              <a:t> are sent over the authenticated channel. </a:t>
            </a:r>
          </a:p>
          <a:p>
            <a:r>
              <a:rPr lang="en-GB" baseline="0" dirty="0" smtClean="0"/>
              <a:t>The simulator reproduces these channels towards the E interface and creates an additional key pair </a:t>
            </a:r>
            <a:r>
              <a:rPr lang="en-GB" baseline="0" dirty="0" err="1" smtClean="0"/>
              <a:t>sk,pk</a:t>
            </a:r>
            <a:r>
              <a:rPr lang="en-GB" baseline="0" dirty="0" smtClean="0"/>
              <a:t> that is associated with none of the receivers.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He will use this public key to encrypt 0, to simulate </a:t>
            </a:r>
            <a:r>
              <a:rPr lang="en-GB" baseline="0" dirty="0" err="1" smtClean="0"/>
              <a:t>ciphertexts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461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When the distinguisher asks for the delivery of a fresh </a:t>
            </a:r>
            <a:r>
              <a:rPr lang="en-GB" dirty="0" err="1" smtClean="0"/>
              <a:t>ciphertext</a:t>
            </a:r>
            <a:r>
              <a:rPr lang="en-GB" dirty="0" smtClean="0"/>
              <a:t> c*, decrypt under </a:t>
            </a:r>
            <a:r>
              <a:rPr lang="en-GB" dirty="0" err="1" smtClean="0"/>
              <a:t>sk_j</a:t>
            </a:r>
            <a:r>
              <a:rPr lang="en-GB" dirty="0" smtClean="0"/>
              <a:t> and inject message into network.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6417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c seen before, perform a trial delivery. Weak robustness guarantees that c will be rejected</a:t>
            </a:r>
            <a:r>
              <a:rPr lang="en-GB" baseline="0" dirty="0" smtClean="0"/>
              <a:t> by all but the correct recipient.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78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Other results in our paper include.</a:t>
            </a:r>
          </a:p>
          <a:p>
            <a:endParaRPr lang="en-GB" dirty="0" smtClean="0"/>
          </a:p>
          <a:p>
            <a:r>
              <a:rPr lang="en-GB" dirty="0" smtClean="0"/>
              <a:t>WROB is necessary, otherwise channel with erroneous transmission</a:t>
            </a:r>
          </a:p>
          <a:p>
            <a:endParaRPr lang="en-GB" dirty="0" smtClean="0"/>
          </a:p>
          <a:p>
            <a:r>
              <a:rPr lang="en-GB" dirty="0" smtClean="0"/>
              <a:t>SROB leads to tighter security reduction</a:t>
            </a:r>
          </a:p>
          <a:p>
            <a:endParaRPr lang="en-GB" dirty="0" smtClean="0"/>
          </a:p>
          <a:p>
            <a:r>
              <a:rPr lang="en-GB" dirty="0" smtClean="0"/>
              <a:t>Channel without trial</a:t>
            </a:r>
            <a:r>
              <a:rPr lang="en-GB" baseline="0" dirty="0" smtClean="0"/>
              <a:t> delivery impossible, SROB does not help.</a:t>
            </a:r>
          </a:p>
          <a:p>
            <a:endParaRPr lang="en-GB" baseline="0" dirty="0" smtClean="0"/>
          </a:p>
          <a:p>
            <a:r>
              <a:rPr lang="en-GB" baseline="0" dirty="0" smtClean="0"/>
              <a:t>Arguably most complex setting yet targeted by constructive cryptography</a:t>
            </a:r>
          </a:p>
          <a:p>
            <a:endParaRPr lang="en-GB" baseline="0" dirty="0" smtClean="0"/>
          </a:p>
          <a:p>
            <a:r>
              <a:rPr lang="en-GB" baseline="0" dirty="0" smtClean="0"/>
              <a:t>Trial delivery opens door for traffic analysis. More complex protocols where messages are processed in the ‘overlay’ network might do better.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722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model the exact security properties that are needed to achieve receiver anonymous channel based on broadcast.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670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is the ultimate summary slide. </a:t>
            </a:r>
          </a:p>
          <a:p>
            <a:endParaRPr lang="en-GB" dirty="0" smtClean="0"/>
          </a:p>
          <a:p>
            <a:r>
              <a:rPr lang="en-GB" dirty="0" smtClean="0"/>
              <a:t>We consider the use of anonymous PKE in a broadcast channel. </a:t>
            </a:r>
          </a:p>
          <a:p>
            <a:r>
              <a:rPr lang="en-GB" baseline="0" dirty="0" smtClean="0"/>
              <a:t>The public-key is generated by the </a:t>
            </a:r>
            <a:r>
              <a:rPr lang="en-GB" baseline="0" dirty="0" err="1" smtClean="0"/>
              <a:t>decryptor</a:t>
            </a:r>
            <a:r>
              <a:rPr lang="en-GB" baseline="0" dirty="0" smtClean="0"/>
              <a:t>, and send over an authenticated (non-anonymous) channel.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adversary learns the </a:t>
            </a:r>
            <a:r>
              <a:rPr lang="en-GB" baseline="0" dirty="0" err="1" smtClean="0"/>
              <a:t>ciphertext</a:t>
            </a:r>
            <a:r>
              <a:rPr lang="en-GB" baseline="0" dirty="0" smtClean="0"/>
              <a:t> c and can replace it with different </a:t>
            </a:r>
            <a:r>
              <a:rPr lang="en-GB" baseline="0" dirty="0" err="1" smtClean="0"/>
              <a:t>ciphertexts</a:t>
            </a:r>
            <a:r>
              <a:rPr lang="en-GB" baseline="0" dirty="0" smtClean="0"/>
              <a:t> of his choice.</a:t>
            </a:r>
          </a:p>
          <a:p>
            <a:r>
              <a:rPr lang="en-GB" baseline="0" dirty="0" smtClean="0"/>
              <a:t>We investigate the type of channel this protocol constructs. </a:t>
            </a:r>
          </a:p>
          <a:p>
            <a:r>
              <a:rPr lang="en-GB" baseline="0" dirty="0" smtClean="0"/>
              <a:t>On the left, adversary Eve, learns the length of the transferred messages, and can influence when and which messages are delivered.</a:t>
            </a:r>
          </a:p>
          <a:p>
            <a:r>
              <a:rPr lang="en-GB" dirty="0" smtClean="0"/>
              <a:t>I</a:t>
            </a:r>
            <a:r>
              <a:rPr lang="en-GB" baseline="0" dirty="0" smtClean="0"/>
              <a:t> leave the exact details unspecified for now.</a:t>
            </a:r>
          </a:p>
          <a:p>
            <a:endParaRPr lang="en-GB" baseline="0" dirty="0" smtClean="0"/>
          </a:p>
          <a:p>
            <a:r>
              <a:rPr lang="en-GB" baseline="0" dirty="0" smtClean="0"/>
              <a:t>Our main theorem then roughly sais, that if the encryption scheme </a:t>
            </a:r>
            <a:r>
              <a:rPr lang="en-GB" baseline="0" dirty="0" err="1" smtClean="0"/>
              <a:t>kgen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enc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dec</a:t>
            </a:r>
            <a:r>
              <a:rPr lang="en-GB" baseline="0" dirty="0" smtClean="0"/>
              <a:t> is secure, key private, and weakly robust, then the above protocol on the left, constructs the channel on the right, in the sense of them being indistinguishable under simulation \sigma.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give precise bounds, but they don’t matter too much.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076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This</a:t>
            </a:r>
            <a:r>
              <a:rPr lang="de-AT" baseline="0" dirty="0" smtClean="0"/>
              <a:t> is a consolidation of knowledge paper, so what are we consolidating</a:t>
            </a:r>
            <a:r>
              <a:rPr lang="en-GB" baseline="0" dirty="0" smtClean="0"/>
              <a:t>?</a:t>
            </a:r>
          </a:p>
          <a:p>
            <a:endParaRPr lang="en-GB" baseline="0" dirty="0" smtClean="0"/>
          </a:p>
          <a:p>
            <a:r>
              <a:rPr lang="en-GB" baseline="0" dirty="0" smtClean="0"/>
              <a:t>Public-key encryption, with RSA and </a:t>
            </a:r>
            <a:r>
              <a:rPr lang="en-GB" baseline="0" dirty="0" err="1" smtClean="0"/>
              <a:t>Diffie</a:t>
            </a:r>
            <a:r>
              <a:rPr lang="en-GB" baseline="0" dirty="0" smtClean="0"/>
              <a:t>-Hellman</a:t>
            </a:r>
          </a:p>
          <a:p>
            <a:r>
              <a:rPr lang="en-GB" baseline="0" dirty="0" smtClean="0"/>
              <a:t>Anonymity, with remailers and the work of David </a:t>
            </a:r>
            <a:r>
              <a:rPr lang="en-GB" baseline="0" dirty="0" err="1" smtClean="0"/>
              <a:t>Chaum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The main question we ask is, what happens if used together.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48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</a:t>
            </a:r>
            <a:r>
              <a:rPr lang="en-GB" baseline="0" dirty="0" smtClean="0"/>
              <a:t> are different flavours of anonymity, and this influences the need for encryption.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For sender anonymity, public-key encryption perfectly fits the bill, as encryption key, and thus cipher-text does not depend on the sender.</a:t>
            </a:r>
          </a:p>
          <a:p>
            <a:r>
              <a:rPr lang="en-GB" baseline="0" dirty="0" smtClean="0"/>
              <a:t>For receiver anonymity the situation is more interesting, and we focus on it for this reason.</a:t>
            </a:r>
          </a:p>
          <a:p>
            <a:r>
              <a:rPr lang="en-GB" baseline="0" dirty="0" smtClean="0"/>
              <a:t>For both settings we note that encryption does not create anonymity, but merely preserves/and alters a property of the underlying channel. We will consider receiver anonymity in a broadcast channel.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need for receiver anonymity naturally arises when the receiver of a sender anonymous channel wants to reply to the original sender.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13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is the ultimate summary slide. </a:t>
            </a:r>
          </a:p>
          <a:p>
            <a:endParaRPr lang="en-GB" dirty="0" smtClean="0"/>
          </a:p>
          <a:p>
            <a:r>
              <a:rPr lang="en-GB" dirty="0" smtClean="0"/>
              <a:t>We consider the use of anonymous PKE in a broadcast channel. </a:t>
            </a:r>
          </a:p>
          <a:p>
            <a:r>
              <a:rPr lang="en-GB" baseline="0" dirty="0" smtClean="0"/>
              <a:t>The public-key is generated by the </a:t>
            </a:r>
            <a:r>
              <a:rPr lang="en-GB" baseline="0" dirty="0" err="1" smtClean="0"/>
              <a:t>decryptor</a:t>
            </a:r>
            <a:r>
              <a:rPr lang="en-GB" baseline="0" dirty="0" smtClean="0"/>
              <a:t>, and send over an authenticated (non-anonymous) channel.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adversary learns the </a:t>
            </a:r>
            <a:r>
              <a:rPr lang="en-GB" baseline="0" dirty="0" err="1" smtClean="0"/>
              <a:t>ciphertext</a:t>
            </a:r>
            <a:r>
              <a:rPr lang="en-GB" baseline="0" dirty="0" smtClean="0"/>
              <a:t> c and can replace it with different </a:t>
            </a:r>
            <a:r>
              <a:rPr lang="en-GB" baseline="0" dirty="0" err="1" smtClean="0"/>
              <a:t>ciphertexts</a:t>
            </a:r>
            <a:r>
              <a:rPr lang="en-GB" baseline="0" dirty="0" smtClean="0"/>
              <a:t> of his choice.</a:t>
            </a:r>
          </a:p>
          <a:p>
            <a:r>
              <a:rPr lang="en-GB" baseline="0" dirty="0" smtClean="0"/>
              <a:t>We investigate the type of channel this protocol constructs. </a:t>
            </a:r>
          </a:p>
          <a:p>
            <a:r>
              <a:rPr lang="en-GB" baseline="0" dirty="0" smtClean="0"/>
              <a:t>On the left, adversary Eve, learns the length of the transferred messages, and can influence when and which messages are delivered.</a:t>
            </a:r>
          </a:p>
          <a:p>
            <a:r>
              <a:rPr lang="en-GB" dirty="0" smtClean="0"/>
              <a:t>I</a:t>
            </a:r>
            <a:r>
              <a:rPr lang="en-GB" baseline="0" dirty="0" smtClean="0"/>
              <a:t> leave the exact details unspecified for now.</a:t>
            </a:r>
          </a:p>
          <a:p>
            <a:endParaRPr lang="en-GB" baseline="0" dirty="0" smtClean="0"/>
          </a:p>
          <a:p>
            <a:r>
              <a:rPr lang="en-GB" baseline="0" dirty="0" smtClean="0"/>
              <a:t>Our main theorem then roughly sais, that if the encryption scheme </a:t>
            </a:r>
            <a:r>
              <a:rPr lang="en-GB" baseline="0" dirty="0" err="1" smtClean="0"/>
              <a:t>kgen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enc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dec</a:t>
            </a:r>
            <a:r>
              <a:rPr lang="en-GB" baseline="0" dirty="0" smtClean="0"/>
              <a:t> is secure, key private, and weakly robust, then the above protocol on the left, constructs the channel on the right, in the sense of them being indistinguishable under simulation \sigma.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 give precise bounds, but they don’t matter too much.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Make sure to explain primarily the </a:t>
            </a:r>
            <a:r>
              <a:rPr lang="en-GB" baseline="0" dirty="0" err="1" smtClean="0"/>
              <a:t>premis</a:t>
            </a:r>
            <a:r>
              <a:rPr lang="en-GB" baseline="0" dirty="0" smtClean="0"/>
              <a:t> of the theorem here. We will look at the conclusions and its proof later.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07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Lets look at how these security properties are usually defined. </a:t>
            </a:r>
          </a:p>
          <a:p>
            <a:endParaRPr lang="en-GB" dirty="0" smtClean="0"/>
          </a:p>
          <a:p>
            <a:r>
              <a:rPr lang="en-GB" dirty="0" smtClean="0"/>
              <a:t>The adversary,</a:t>
            </a:r>
            <a:r>
              <a:rPr lang="en-GB" baseline="0" dirty="0" smtClean="0"/>
              <a:t> who is given only the public key of the encryption scheme, is given access to oracles (here a decryption oracle), and then has to win a challenge, (here to guess which message was encrypted).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5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Key privacy is defined similarly. </a:t>
            </a:r>
          </a:p>
          <a:p>
            <a:r>
              <a:rPr lang="en-GB" dirty="0" smtClean="0"/>
              <a:t>Given access to decryption oracles, the adversary needs</a:t>
            </a:r>
            <a:r>
              <a:rPr lang="en-GB" baseline="0" dirty="0" smtClean="0"/>
              <a:t> to guess, whether pk1, or pk2 was used to encrypt 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432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third property we need is defined in a game in which the adversary has to produce a message such that the message encrypted with one public key is different from \bot when decrypted with a different secret key.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72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 I revisit the theorem statement, I want to summarize some</a:t>
            </a:r>
            <a:r>
              <a:rPr lang="en-GB" baseline="0" dirty="0" smtClean="0"/>
              <a:t> concepts of constructive cryptography.</a:t>
            </a:r>
          </a:p>
          <a:p>
            <a:endParaRPr lang="en-GB" baseline="0" dirty="0" smtClean="0"/>
          </a:p>
          <a:p>
            <a:r>
              <a:rPr lang="en-GB" dirty="0" smtClean="0"/>
              <a:t>It is called constructive because it is concerned with the study of converters that  building more complex resources from existing resources (can</a:t>
            </a:r>
            <a:r>
              <a:rPr lang="en-GB" baseline="0" dirty="0" smtClean="0"/>
              <a:t> be based on physical or cryptographic assumptions)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A protocol is the composition of several converters, one for each user. </a:t>
            </a:r>
          </a:p>
          <a:p>
            <a:r>
              <a:rPr lang="en-GB" dirty="0" smtClean="0"/>
              <a:t>Resource has two</a:t>
            </a:r>
            <a:r>
              <a:rPr lang="en-GB" baseline="0" dirty="0" smtClean="0"/>
              <a:t> modes, one without the adversary present, another which accounts for possible adversarial influence.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Security states that in both modes, the protocol with the assumed resources should be indistinguishable from the desired resource and the simulator.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7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influence is as follows:</a:t>
            </a:r>
          </a:p>
          <a:p>
            <a:r>
              <a:rPr lang="en-GB" dirty="0" smtClean="0"/>
              <a:t>Eve can be absent, in which case messages are correctly delivered.</a:t>
            </a:r>
          </a:p>
          <a:p>
            <a:r>
              <a:rPr lang="en-GB" dirty="0" smtClean="0"/>
              <a:t>Eve can ask for the conditional delivery of message </a:t>
            </a:r>
            <a:r>
              <a:rPr lang="en-GB" dirty="0" err="1" smtClean="0"/>
              <a:t>m_k</a:t>
            </a:r>
            <a:r>
              <a:rPr lang="en-GB" dirty="0" smtClean="0"/>
              <a:t>.</a:t>
            </a:r>
            <a:r>
              <a:rPr lang="en-GB" baseline="0" dirty="0" smtClean="0"/>
              <a:t> If she provides the correct receiver id, the message is delivered, if she provides the wrong one, it is not delivered.</a:t>
            </a:r>
          </a:p>
          <a:p>
            <a:endParaRPr lang="en-GB" baseline="0" dirty="0" smtClean="0"/>
          </a:p>
          <a:p>
            <a:r>
              <a:rPr lang="en-GB" baseline="0" dirty="0" smtClean="0"/>
              <a:t>Or she can ask for delivery of messages of her choice at arbitrary recipients.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10448EA-45A2-43D2-8500-95FC894411C4}" type="datetime4">
              <a:rPr lang="de-DE" smtClean="0"/>
              <a:pPr>
                <a:defRPr/>
              </a:pPr>
              <a:t>9. August 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A9D295B0-3104-4BE5-9DAC-49571D8666F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51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0000">
              <a:defRPr/>
            </a:lvl2pPr>
            <a:lvl3pPr marL="900000">
              <a:defRPr/>
            </a:lvl3pPr>
            <a:lvl4pPr marL="900000">
              <a:defRPr/>
            </a:lvl4pPr>
            <a:lvl5pPr marL="900000"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71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53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603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603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71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4183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5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34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32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6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7966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909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6031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384111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baseline="0" dirty="0" smtClean="0">
                <a:solidFill>
                  <a:schemeClr val="tx1"/>
                </a:solidFill>
                <a:latin typeface="Verdana" pitchFamily="34" charset="0"/>
              </a:rPr>
              <a:t>PETS</a:t>
            </a:r>
            <a:r>
              <a:rPr lang="de-DE" sz="800" dirty="0" smtClean="0">
                <a:solidFill>
                  <a:schemeClr val="tx1"/>
                </a:solidFill>
                <a:latin typeface="Verdana" pitchFamily="34" charset="0"/>
              </a:rPr>
              <a:t> 2013 </a:t>
            </a:r>
            <a:r>
              <a:rPr lang="de-DE" sz="800" dirty="0">
                <a:solidFill>
                  <a:schemeClr val="tx1"/>
                </a:solidFill>
                <a:latin typeface="Verdana" pitchFamily="34" charset="0"/>
              </a:rPr>
              <a:t>| </a:t>
            </a:r>
            <a:r>
              <a:rPr lang="de-DE" sz="800" dirty="0" smtClean="0">
                <a:solidFill>
                  <a:schemeClr val="tx1"/>
                </a:solidFill>
                <a:latin typeface="Verdana" pitchFamily="34" charset="0"/>
              </a:rPr>
              <a:t>Markulf</a:t>
            </a:r>
            <a:r>
              <a:rPr lang="de-DE" sz="800" baseline="0" dirty="0" smtClean="0">
                <a:solidFill>
                  <a:schemeClr val="tx1"/>
                </a:solidFill>
                <a:latin typeface="Verdana" pitchFamily="34" charset="0"/>
              </a:rPr>
              <a:t> Kohlweiss</a:t>
            </a:r>
            <a:r>
              <a:rPr lang="de-DE" sz="8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de-DE" sz="800" dirty="0">
                <a:solidFill>
                  <a:schemeClr val="tx1"/>
                </a:solidFill>
                <a:latin typeface="Verdana" pitchFamily="34" charset="0"/>
              </a:rPr>
              <a:t>| </a:t>
            </a:r>
            <a:r>
              <a:rPr lang="de-DE" sz="800" dirty="0" smtClean="0">
                <a:solidFill>
                  <a:schemeClr val="tx1"/>
                </a:solidFill>
                <a:latin typeface="Verdana" pitchFamily="34" charset="0"/>
              </a:rPr>
              <a:t>Anonymity</a:t>
            </a:r>
            <a:r>
              <a:rPr lang="de-DE" sz="800" baseline="0" dirty="0" smtClean="0">
                <a:solidFill>
                  <a:schemeClr val="tx1"/>
                </a:solidFill>
                <a:latin typeface="Verdana" pitchFamily="34" charset="0"/>
              </a:rPr>
              <a:t>-preserving PKE </a:t>
            </a:r>
            <a:r>
              <a:rPr lang="de-DE" sz="800" dirty="0" smtClean="0">
                <a:solidFill>
                  <a:schemeClr val="tx1"/>
                </a:solidFill>
                <a:latin typeface="Verdana" pitchFamily="34" charset="0"/>
              </a:rPr>
              <a:t>| Slide </a:t>
            </a:r>
            <a:fld id="{125F9FE0-38DF-4F18-83F3-D4E0DA775A16}" type="slidenum">
              <a:rPr lang="de-DE" sz="800" smtClean="0">
                <a:solidFill>
                  <a:schemeClr val="tx1"/>
                </a:solidFill>
                <a:latin typeface="Verdana" pitchFamily="34" charset="0"/>
              </a:rPr>
              <a:pPr/>
              <a:t>‹#›</a:t>
            </a:fld>
            <a:endParaRPr lang="de-DE" sz="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88950"/>
            <a:ext cx="6667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6A8B37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237288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8024813" y="6267450"/>
            <a:ext cx="795337" cy="330200"/>
            <a:chOff x="4556" y="412"/>
            <a:chExt cx="1051" cy="436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556" y="412"/>
              <a:ext cx="1051" cy="4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pic>
          <p:nvPicPr>
            <p:cNvPr id="86028" name="Picture 26" descr="cased_quer.tif                                                 0001BD8B&#10;kraenkvisuell                  C41A40F3: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" y="519"/>
              <a:ext cx="9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31" name="Text Box 15"/>
          <p:cNvSpPr txBox="1">
            <a:spLocks noChangeArrowheads="1"/>
          </p:cNvSpPr>
          <p:nvPr userDrawn="1"/>
        </p:nvSpPr>
        <p:spPr bwMode="auto">
          <a:xfrm>
            <a:off x="179388" y="6381750"/>
            <a:ext cx="30540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800" dirty="0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June 7th, 2012 </a:t>
            </a:r>
            <a:r>
              <a:rPr lang="de-DE" sz="800" dirty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| </a:t>
            </a:r>
            <a:r>
              <a:rPr lang="de-DE" sz="800" dirty="0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Cristina </a:t>
            </a:r>
            <a:r>
              <a:rPr lang="de-DE" sz="800" dirty="0" err="1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Onete</a:t>
            </a:r>
            <a:r>
              <a:rPr lang="de-DE" sz="800" dirty="0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 </a:t>
            </a:r>
            <a:r>
              <a:rPr lang="de-DE" sz="800" dirty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| </a:t>
            </a:r>
            <a:r>
              <a:rPr lang="de-DE" sz="800" dirty="0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The Next </a:t>
            </a:r>
            <a:r>
              <a:rPr lang="de-DE" sz="800" dirty="0" err="1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Step</a:t>
            </a:r>
            <a:r>
              <a:rPr lang="de-DE" sz="800" dirty="0" smtClean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 </a:t>
            </a:r>
            <a:r>
              <a:rPr lang="de-DE" sz="800" dirty="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t>| </a:t>
            </a:r>
            <a:fld id="{125F9FE0-38DF-4F18-83F3-D4E0DA775A16}" type="slidenum">
              <a:rPr lang="de-DE" sz="800">
                <a:solidFill>
                  <a:srgbClr val="FFFFFF">
                    <a:lumMod val="65000"/>
                  </a:srgbClr>
                </a:solidFill>
                <a:latin typeface="Verdana" pitchFamily="34" charset="0"/>
              </a:rPr>
              <a:pPr/>
              <a:t>‹#›</a:t>
            </a:fld>
            <a:endParaRPr lang="de-DE" sz="800" dirty="0">
              <a:solidFill>
                <a:srgbClr val="FFFFFF">
                  <a:lumMod val="65000"/>
                </a:srgbClr>
              </a:solidFill>
              <a:latin typeface="Verdana" pitchFamily="34" charset="0"/>
            </a:endParaRPr>
          </a:p>
        </p:txBody>
      </p:sp>
      <p:pic>
        <p:nvPicPr>
          <p:cNvPr id="14" name="Picture 13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467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2" descr="tu_darmstadt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80854"/>
            <a:ext cx="862013" cy="34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695" y="6292626"/>
            <a:ext cx="839407" cy="3052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843" y="6293165"/>
            <a:ext cx="837926" cy="304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13652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Anonymity-preserving Public-Key Encryption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Markulf Kohlweiss</a:t>
            </a:r>
            <a:br>
              <a:rPr lang="en-GB" dirty="0" smtClean="0"/>
            </a:br>
            <a:r>
              <a:rPr lang="en-GB" dirty="0" err="1" smtClean="0"/>
              <a:t>Ueli</a:t>
            </a:r>
            <a:r>
              <a:rPr lang="en-GB" dirty="0" smtClean="0"/>
              <a:t> Maurer, </a:t>
            </a:r>
            <a:r>
              <a:rPr lang="en-GB" dirty="0"/>
              <a:t>Cristina </a:t>
            </a:r>
            <a:r>
              <a:rPr lang="en-GB" dirty="0" smtClean="0"/>
              <a:t>Onete, </a:t>
            </a:r>
            <a:br>
              <a:rPr lang="en-GB" dirty="0" smtClean="0"/>
            </a:br>
            <a:r>
              <a:rPr lang="en-GB" dirty="0" smtClean="0"/>
              <a:t>Björn Tackmann, </a:t>
            </a:r>
            <a:r>
              <a:rPr lang="en-GB" dirty="0"/>
              <a:t>and </a:t>
            </a:r>
            <a:r>
              <a:rPr lang="en-GB" dirty="0" smtClean="0"/>
              <a:t>Daniele Venturi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PETS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66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2430"/>
            <a:ext cx="9144000" cy="365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12576" y="3022710"/>
            <a:ext cx="1044116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3259226"/>
            <a:ext cx="89289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36096" y="502430"/>
            <a:ext cx="0" cy="2756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Ellipse 63"/>
          <p:cNvSpPr/>
          <p:nvPr/>
        </p:nvSpPr>
        <p:spPr>
          <a:xfrm>
            <a:off x="7607739" y="1412776"/>
            <a:ext cx="32403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3379467"/>
            <a:ext cx="9036495" cy="336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2418874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7164288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lipse 63"/>
          <p:cNvSpPr/>
          <p:nvPr/>
        </p:nvSpPr>
        <p:spPr>
          <a:xfrm>
            <a:off x="467544" y="3573016"/>
            <a:ext cx="4608512" cy="4578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089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604250" cy="838200"/>
          </a:xfrm>
        </p:spPr>
        <p:txBody>
          <a:bodyPr/>
          <a:lstStyle/>
          <a:p>
            <a:r>
              <a:rPr lang="de-DE" dirty="0" smtClean="0"/>
              <a:t>Constructing the Channel from Broadcast</a:t>
            </a:r>
            <a:endParaRPr lang="de-DE" dirty="0"/>
          </a:p>
        </p:txBody>
      </p:sp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3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918" y="5456309"/>
            <a:ext cx="636986" cy="63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19"/>
          <p:cNvGrpSpPr/>
          <p:nvPr/>
        </p:nvGrpSpPr>
        <p:grpSpPr>
          <a:xfrm>
            <a:off x="827584" y="3212977"/>
            <a:ext cx="2204064" cy="2520279"/>
            <a:chOff x="2007896" y="2996953"/>
            <a:chExt cx="2204064" cy="2520279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2007896" y="3717033"/>
              <a:ext cx="220406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/>
            <p:cNvCxnSpPr/>
            <p:nvPr/>
          </p:nvCxnSpPr>
          <p:spPr>
            <a:xfrm flipV="1">
              <a:off x="3419872" y="2996953"/>
              <a:ext cx="720080" cy="72008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3419872" y="3717033"/>
              <a:ext cx="720080" cy="1800199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645025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3616096" y="5579948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sp>
        <p:nvSpPr>
          <p:cNvPr id="19" name="Textfeld 18"/>
          <p:cNvSpPr txBox="1"/>
          <p:nvPr/>
        </p:nvSpPr>
        <p:spPr>
          <a:xfrm>
            <a:off x="3616096" y="3851756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21" name="Textfeld 20"/>
          <p:cNvSpPr txBox="1"/>
          <p:nvPr/>
        </p:nvSpPr>
        <p:spPr>
          <a:xfrm>
            <a:off x="3563888" y="2924944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3131840" y="4797152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1669768" y="2492896"/>
            <a:ext cx="1390064" cy="0"/>
          </a:xfrm>
          <a:prstGeom prst="straightConnector1">
            <a:avLst/>
          </a:prstGeom>
          <a:ln w="15875">
            <a:solidFill>
              <a:schemeClr val="tx1"/>
            </a:solidFill>
            <a:headEnd type="oval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755576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   x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2051720" y="2060848"/>
            <a:ext cx="86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err="1" smtClean="0"/>
              <a:t>pk</a:t>
            </a:r>
            <a:r>
              <a:rPr lang="de-DE" baseline="-25000" dirty="0" err="1" smtClean="0"/>
              <a:t>i</a:t>
            </a:r>
            <a:r>
              <a:rPr lang="de-DE" dirty="0" smtClean="0"/>
              <a:t>)</a:t>
            </a:r>
            <a:endParaRPr lang="de-DE" dirty="0"/>
          </a:p>
        </p:txBody>
      </p:sp>
      <p:cxnSp>
        <p:nvCxnSpPr>
          <p:cNvPr id="55" name="Gerade Verbindung mit Pfeil 54"/>
          <p:cNvCxnSpPr/>
          <p:nvPr/>
        </p:nvCxnSpPr>
        <p:spPr>
          <a:xfrm>
            <a:off x="1517463" y="3933056"/>
            <a:ext cx="0" cy="11521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899592" y="349171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2338152" y="313167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2483768" y="357301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67" name="Textfeld 66"/>
          <p:cNvSpPr txBox="1"/>
          <p:nvPr/>
        </p:nvSpPr>
        <p:spPr>
          <a:xfrm>
            <a:off x="2627784" y="465313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30" name="Textfeld 68"/>
          <p:cNvSpPr txBox="1"/>
          <p:nvPr/>
        </p:nvSpPr>
        <p:spPr>
          <a:xfrm>
            <a:off x="1298269" y="526783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┴</a:t>
            </a:r>
            <a:endParaRPr lang="de-DE" sz="3200" dirty="0"/>
          </a:p>
        </p:txBody>
      </p:sp>
      <p:sp>
        <p:nvSpPr>
          <p:cNvPr id="28" name="Textfeld 28"/>
          <p:cNvSpPr txBox="1"/>
          <p:nvPr/>
        </p:nvSpPr>
        <p:spPr>
          <a:xfrm>
            <a:off x="1187624" y="1527175"/>
            <a:ext cx="31683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Existing Resources</a:t>
            </a:r>
            <a:endParaRPr lang="de-DE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5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6" grpId="0"/>
      <p:bldP spid="27" grpId="0"/>
      <p:bldP spid="64" grpId="0"/>
      <p:bldP spid="65" grpId="0"/>
      <p:bldP spid="66" grpId="0"/>
      <p:bldP spid="6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496622" cy="838200"/>
          </a:xfrm>
        </p:spPr>
        <p:txBody>
          <a:bodyPr/>
          <a:lstStyle/>
          <a:p>
            <a:r>
              <a:rPr lang="de-DE" dirty="0" smtClean="0"/>
              <a:t>Constructing the Channel from Broadcast</a:t>
            </a:r>
            <a:endParaRPr lang="de-DE" dirty="0"/>
          </a:p>
        </p:txBody>
      </p:sp>
      <p:pic>
        <p:nvPicPr>
          <p:cNvPr id="5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52936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3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918" y="5456309"/>
            <a:ext cx="636986" cy="63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19"/>
          <p:cNvGrpSpPr/>
          <p:nvPr/>
        </p:nvGrpSpPr>
        <p:grpSpPr>
          <a:xfrm>
            <a:off x="855768" y="3212977"/>
            <a:ext cx="2204064" cy="2520279"/>
            <a:chOff x="2007896" y="2996953"/>
            <a:chExt cx="2204064" cy="2520279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2007896" y="3717033"/>
              <a:ext cx="2204064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/>
            <p:cNvCxnSpPr/>
            <p:nvPr/>
          </p:nvCxnSpPr>
          <p:spPr>
            <a:xfrm flipV="1">
              <a:off x="3419872" y="2996953"/>
              <a:ext cx="720080" cy="72008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3419872" y="3717033"/>
              <a:ext cx="720080" cy="1800199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645025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3131840" y="4797152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1669768" y="2492896"/>
            <a:ext cx="1390064" cy="0"/>
          </a:xfrm>
          <a:prstGeom prst="straightConnector1">
            <a:avLst/>
          </a:prstGeom>
          <a:ln w="15875">
            <a:solidFill>
              <a:schemeClr val="tx1"/>
            </a:solidFill>
            <a:headEnd type="oval" w="lg" len="lg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755576" y="22768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   x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2051720" y="2060848"/>
            <a:ext cx="86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err="1" smtClean="0"/>
              <a:t>pk</a:t>
            </a:r>
            <a:r>
              <a:rPr lang="de-DE" baseline="-25000" dirty="0" err="1" smtClean="0"/>
              <a:t>i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228184" y="1527175"/>
            <a:ext cx="1800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Converters</a:t>
            </a:r>
            <a:endParaRPr lang="de-DE" sz="2400" dirty="0"/>
          </a:p>
        </p:txBody>
      </p:sp>
      <p:sp>
        <p:nvSpPr>
          <p:cNvPr id="51" name="Textfeld 50"/>
          <p:cNvSpPr txBox="1"/>
          <p:nvPr/>
        </p:nvSpPr>
        <p:spPr>
          <a:xfrm>
            <a:off x="5004048" y="227687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Encryption </a:t>
            </a:r>
            <a:r>
              <a:rPr lang="de-DE" sz="2400" dirty="0" err="1" smtClean="0"/>
              <a:t>scheme</a:t>
            </a:r>
            <a:r>
              <a:rPr lang="de-DE" sz="2400" dirty="0" smtClean="0"/>
              <a:t> </a:t>
            </a:r>
            <a:r>
              <a:rPr lang="de-DE" sz="2400" dirty="0" err="1" smtClean="0"/>
              <a:t>that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:</a:t>
            </a:r>
            <a:endParaRPr lang="de-DE" sz="2400" dirty="0"/>
          </a:p>
        </p:txBody>
      </p:sp>
      <p:sp>
        <p:nvSpPr>
          <p:cNvPr id="52" name="Textfeld 51"/>
          <p:cNvSpPr txBox="1"/>
          <p:nvPr/>
        </p:nvSpPr>
        <p:spPr>
          <a:xfrm>
            <a:off x="5292080" y="2812866"/>
            <a:ext cx="33123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IND-CCA</a:t>
            </a:r>
            <a:endParaRPr lang="en-US" sz="2000" dirty="0"/>
          </a:p>
        </p:txBody>
      </p:sp>
      <p:sp>
        <p:nvSpPr>
          <p:cNvPr id="53" name="Textfeld 52"/>
          <p:cNvSpPr txBox="1"/>
          <p:nvPr/>
        </p:nvSpPr>
        <p:spPr>
          <a:xfrm>
            <a:off x="5292080" y="3140968"/>
            <a:ext cx="33123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IK-CCA</a:t>
            </a:r>
            <a:endParaRPr lang="en-US" sz="2000" dirty="0"/>
          </a:p>
        </p:txBody>
      </p:sp>
      <p:sp>
        <p:nvSpPr>
          <p:cNvPr id="54" name="Textfeld 53"/>
          <p:cNvSpPr txBox="1"/>
          <p:nvPr/>
        </p:nvSpPr>
        <p:spPr>
          <a:xfrm>
            <a:off x="5292080" y="3501008"/>
            <a:ext cx="33123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WROB</a:t>
            </a:r>
            <a:endParaRPr lang="en-US" sz="2000" dirty="0"/>
          </a:p>
        </p:txBody>
      </p:sp>
      <p:cxnSp>
        <p:nvCxnSpPr>
          <p:cNvPr id="55" name="Gerade Verbindung mit Pfeil 54"/>
          <p:cNvCxnSpPr/>
          <p:nvPr/>
        </p:nvCxnSpPr>
        <p:spPr>
          <a:xfrm>
            <a:off x="1517463" y="3933056"/>
            <a:ext cx="0" cy="11521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42"/>
          <p:cNvGrpSpPr/>
          <p:nvPr/>
        </p:nvGrpSpPr>
        <p:grpSpPr>
          <a:xfrm>
            <a:off x="1763687" y="3933056"/>
            <a:ext cx="45719" cy="1152128"/>
            <a:chOff x="2915816" y="3429000"/>
            <a:chExt cx="0" cy="1646892"/>
          </a:xfrm>
        </p:grpSpPr>
        <p:cxnSp>
          <p:nvCxnSpPr>
            <p:cNvPr id="57" name="Gerade Verbindung 56"/>
            <p:cNvCxnSpPr/>
            <p:nvPr/>
          </p:nvCxnSpPr>
          <p:spPr>
            <a:xfrm flipV="1">
              <a:off x="2915816" y="3429000"/>
              <a:ext cx="0" cy="16468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/>
            <p:cNvCxnSpPr/>
            <p:nvPr/>
          </p:nvCxnSpPr>
          <p:spPr>
            <a:xfrm flipV="1">
              <a:off x="2915816" y="4005064"/>
              <a:ext cx="0" cy="36933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277972" y="5157192"/>
            <a:ext cx="701740" cy="909164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61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6" name="Textfeld 65"/>
          <p:cNvSpPr txBox="1"/>
          <p:nvPr/>
        </p:nvSpPr>
        <p:spPr>
          <a:xfrm>
            <a:off x="2483768" y="357301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</a:t>
            </a:r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1763688" y="443711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  <a:r>
              <a:rPr lang="de-DE" dirty="0" smtClean="0"/>
              <a:t>*, j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3131840" y="3284984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36" name="Textfeld 63"/>
          <p:cNvSpPr txBox="1"/>
          <p:nvPr/>
        </p:nvSpPr>
        <p:spPr>
          <a:xfrm>
            <a:off x="899592" y="349171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37" name="Textfeld 67"/>
          <p:cNvSpPr txBox="1"/>
          <p:nvPr/>
        </p:nvSpPr>
        <p:spPr>
          <a:xfrm>
            <a:off x="1114016" y="4571836"/>
            <a:ext cx="50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sp>
        <p:nvSpPr>
          <p:cNvPr id="39" name="Textfeld 28"/>
          <p:cNvSpPr txBox="1"/>
          <p:nvPr/>
        </p:nvSpPr>
        <p:spPr>
          <a:xfrm>
            <a:off x="1187624" y="1527175"/>
            <a:ext cx="31683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Existing Resources</a:t>
            </a:r>
            <a:endParaRPr lang="de-DE" sz="2400" dirty="0"/>
          </a:p>
        </p:txBody>
      </p:sp>
      <p:sp>
        <p:nvSpPr>
          <p:cNvPr id="40" name="Textfeld 17"/>
          <p:cNvSpPr txBox="1"/>
          <p:nvPr/>
        </p:nvSpPr>
        <p:spPr>
          <a:xfrm>
            <a:off x="3616096" y="5579948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sp>
        <p:nvSpPr>
          <p:cNvPr id="41" name="Textfeld 18"/>
          <p:cNvSpPr txBox="1"/>
          <p:nvPr/>
        </p:nvSpPr>
        <p:spPr>
          <a:xfrm>
            <a:off x="3616096" y="3851756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42" name="Textfeld 20"/>
          <p:cNvSpPr txBox="1"/>
          <p:nvPr/>
        </p:nvSpPr>
        <p:spPr>
          <a:xfrm>
            <a:off x="3563888" y="2924944"/>
            <a:ext cx="102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63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66" grpId="0"/>
      <p:bldP spid="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(intuition)</a:t>
            </a:r>
            <a:endParaRPr lang="de-DE" dirty="0"/>
          </a:p>
        </p:txBody>
      </p:sp>
      <p:pic>
        <p:nvPicPr>
          <p:cNvPr id="30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4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32"/>
          <p:cNvGrpSpPr/>
          <p:nvPr/>
        </p:nvGrpSpPr>
        <p:grpSpPr>
          <a:xfrm>
            <a:off x="1025951" y="1907540"/>
            <a:ext cx="2463912" cy="1881500"/>
            <a:chOff x="2007896" y="2885191"/>
            <a:chExt cx="2463912" cy="1881500"/>
          </a:xfrm>
        </p:grpSpPr>
        <p:cxnSp>
          <p:nvCxnSpPr>
            <p:cNvPr id="34" name="Gerade Verbindung mit Pfeil 33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7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3921910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489863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969583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(c, i)</a:t>
            </a:r>
            <a:endParaRPr lang="de-DE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495550" y="3717032"/>
            <a:ext cx="619888" cy="752412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52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6" name="Gerade Verbindung mit Pfeil 55"/>
          <p:cNvCxnSpPr/>
          <p:nvPr/>
        </p:nvCxnSpPr>
        <p:spPr>
          <a:xfrm>
            <a:off x="1805494" y="2739381"/>
            <a:ext cx="0" cy="97765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1043608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2625767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3509663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pic>
        <p:nvPicPr>
          <p:cNvPr id="48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Gerade Verbindung mit Pfeil 49"/>
          <p:cNvCxnSpPr/>
          <p:nvPr/>
        </p:nvCxnSpPr>
        <p:spPr>
          <a:xfrm flipV="1">
            <a:off x="2625767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09663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3921911" y="234888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67" name="Textfeld 66"/>
          <p:cNvSpPr txBox="1"/>
          <p:nvPr/>
        </p:nvSpPr>
        <p:spPr>
          <a:xfrm>
            <a:off x="3921911" y="306896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69" name="Textfeld 68"/>
          <p:cNvSpPr txBox="1"/>
          <p:nvPr/>
        </p:nvSpPr>
        <p:spPr>
          <a:xfrm>
            <a:off x="3921911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pic>
        <p:nvPicPr>
          <p:cNvPr id="7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5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uppieren 32"/>
          <p:cNvGrpSpPr/>
          <p:nvPr/>
        </p:nvGrpSpPr>
        <p:grpSpPr>
          <a:xfrm>
            <a:off x="5564472" y="1907540"/>
            <a:ext cx="2463912" cy="1881500"/>
            <a:chOff x="2007896" y="2885191"/>
            <a:chExt cx="2463912" cy="1881500"/>
          </a:xfrm>
        </p:grpSpPr>
        <p:cxnSp>
          <p:nvCxnSpPr>
            <p:cNvPr id="76" name="Gerade Verbindung mit Pfeil 75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mit Pfeil 76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9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feld 79"/>
          <p:cNvSpPr txBox="1"/>
          <p:nvPr/>
        </p:nvSpPr>
        <p:spPr>
          <a:xfrm>
            <a:off x="8460431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81" name="Textfeld 80"/>
          <p:cNvSpPr txBox="1"/>
          <p:nvPr/>
        </p:nvSpPr>
        <p:spPr>
          <a:xfrm>
            <a:off x="8028384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82" name="Textfeld 81"/>
          <p:cNvSpPr txBox="1"/>
          <p:nvPr/>
        </p:nvSpPr>
        <p:spPr>
          <a:xfrm>
            <a:off x="5508104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(m, i)</a:t>
            </a:r>
            <a:endParaRPr lang="de-DE" dirty="0"/>
          </a:p>
        </p:txBody>
      </p:sp>
      <p:cxnSp>
        <p:nvCxnSpPr>
          <p:cNvPr id="89" name="Gerade Verbindung mit Pfeil 88"/>
          <p:cNvCxnSpPr/>
          <p:nvPr/>
        </p:nvCxnSpPr>
        <p:spPr>
          <a:xfrm>
            <a:off x="7164288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8048184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pic>
        <p:nvPicPr>
          <p:cNvPr id="95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Gerade Verbindung mit Pfeil 95"/>
          <p:cNvCxnSpPr/>
          <p:nvPr/>
        </p:nvCxnSpPr>
        <p:spPr>
          <a:xfrm flipV="1">
            <a:off x="7164288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8048184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103" name="Textfeld 102"/>
          <p:cNvSpPr txBox="1"/>
          <p:nvPr/>
        </p:nvSpPr>
        <p:spPr>
          <a:xfrm>
            <a:off x="8460432" y="234888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104" name="Textfeld 103"/>
          <p:cNvSpPr txBox="1"/>
          <p:nvPr/>
        </p:nvSpPr>
        <p:spPr>
          <a:xfrm>
            <a:off x="8460432" y="306896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105" name="Textfeld 104"/>
          <p:cNvSpPr txBox="1"/>
          <p:nvPr/>
        </p:nvSpPr>
        <p:spPr>
          <a:xfrm>
            <a:off x="8460432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pic>
        <p:nvPicPr>
          <p:cNvPr id="108" name="Grafik 107" descr="MC900433949[1]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3125" y="3690092"/>
            <a:ext cx="693140" cy="69314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09" name="Textfeld 108"/>
          <p:cNvSpPr txBox="1"/>
          <p:nvPr/>
        </p:nvSpPr>
        <p:spPr>
          <a:xfrm>
            <a:off x="323528" y="5085184"/>
            <a:ext cx="87129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dirty="0" smtClean="0"/>
              <a:t>Key-Generation: generate n </a:t>
            </a:r>
            <a:r>
              <a:rPr lang="en-US" dirty="0" err="1" smtClean="0"/>
              <a:t>keypairs</a:t>
            </a:r>
            <a:r>
              <a:rPr lang="en-US" dirty="0" smtClean="0"/>
              <a:t> (for each B</a:t>
            </a:r>
            <a:r>
              <a:rPr lang="en-US" baseline="-25000" dirty="0" smtClean="0"/>
              <a:t>i</a:t>
            </a:r>
            <a:r>
              <a:rPr lang="en-US" dirty="0" smtClean="0"/>
              <a:t>), one separate (</a:t>
            </a:r>
            <a:r>
              <a:rPr lang="en-US" i="1" dirty="0" err="1" smtClean="0"/>
              <a:t>sk</a:t>
            </a:r>
            <a:r>
              <a:rPr lang="en-US" dirty="0" smtClean="0"/>
              <a:t>, </a:t>
            </a:r>
            <a:r>
              <a:rPr lang="en-US" i="1" dirty="0" err="1" smtClean="0"/>
              <a:t>pk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0" name="Textfeld 109"/>
          <p:cNvSpPr txBox="1"/>
          <p:nvPr/>
        </p:nvSpPr>
        <p:spPr>
          <a:xfrm>
            <a:off x="323528" y="5405154"/>
            <a:ext cx="87129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generation: get |m|, encrypt 0</a:t>
            </a:r>
            <a:r>
              <a:rPr lang="en-US" baseline="30000" dirty="0" smtClean="0"/>
              <a:t>|m| </a:t>
            </a:r>
            <a:r>
              <a:rPr lang="en-US" dirty="0" smtClean="0"/>
              <a:t>under </a:t>
            </a:r>
            <a:r>
              <a:rPr lang="en-US" i="1" dirty="0" err="1" smtClean="0"/>
              <a:t>pk</a:t>
            </a:r>
            <a:r>
              <a:rPr lang="en-US" dirty="0" smtClean="0"/>
              <a:t> to get c</a:t>
            </a:r>
            <a:endParaRPr lang="en-US" baseline="30000" dirty="0"/>
          </a:p>
        </p:txBody>
      </p:sp>
      <p:cxnSp>
        <p:nvCxnSpPr>
          <p:cNvPr id="113" name="Gewinkelte Verbindung 112"/>
          <p:cNvCxnSpPr/>
          <p:nvPr/>
        </p:nvCxnSpPr>
        <p:spPr>
          <a:xfrm>
            <a:off x="1831662" y="4439243"/>
            <a:ext cx="2192458" cy="219969"/>
          </a:xfrm>
          <a:prstGeom prst="bentConnector3">
            <a:avLst>
              <a:gd name="adj1" fmla="val -736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feld 114"/>
          <p:cNvSpPr txBox="1"/>
          <p:nvPr/>
        </p:nvSpPr>
        <p:spPr>
          <a:xfrm>
            <a:off x="2411760" y="42838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cxnSp>
        <p:nvCxnSpPr>
          <p:cNvPr id="118" name="Gewinkelte Verbindung 117"/>
          <p:cNvCxnSpPr>
            <a:stCxn id="108" idx="2"/>
          </p:cNvCxnSpPr>
          <p:nvPr/>
        </p:nvCxnSpPr>
        <p:spPr>
          <a:xfrm rot="5400000">
            <a:off x="5412254" y="3614987"/>
            <a:ext cx="279196" cy="1815687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5364088" y="42930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cxnSp>
        <p:nvCxnSpPr>
          <p:cNvPr id="135" name="Form 134"/>
          <p:cNvCxnSpPr>
            <a:endCxn id="37" idx="2"/>
          </p:cNvCxnSpPr>
          <p:nvPr/>
        </p:nvCxnSpPr>
        <p:spPr>
          <a:xfrm rot="10800000">
            <a:off x="753559" y="2924946"/>
            <a:ext cx="3240360" cy="2016223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feld 135"/>
          <p:cNvSpPr txBox="1"/>
          <p:nvPr/>
        </p:nvSpPr>
        <p:spPr>
          <a:xfrm>
            <a:off x="2483768" y="45811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m, i</a:t>
            </a:r>
            <a:endParaRPr lang="de-DE" dirty="0"/>
          </a:p>
        </p:txBody>
      </p:sp>
      <p:cxnSp>
        <p:nvCxnSpPr>
          <p:cNvPr id="138" name="Gewinkelte Verbindung 137"/>
          <p:cNvCxnSpPr>
            <a:stCxn id="70" idx="0"/>
            <a:endCxn id="79" idx="2"/>
          </p:cNvCxnSpPr>
          <p:nvPr/>
        </p:nvCxnSpPr>
        <p:spPr>
          <a:xfrm rot="5400000" flipH="1" flipV="1">
            <a:off x="4025086" y="3255836"/>
            <a:ext cx="1597885" cy="936104"/>
          </a:xfrm>
          <a:prstGeom prst="bentConnector3">
            <a:avLst>
              <a:gd name="adj1" fmla="val 25014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feld 144"/>
          <p:cNvSpPr txBox="1"/>
          <p:nvPr/>
        </p:nvSpPr>
        <p:spPr>
          <a:xfrm>
            <a:off x="4644008" y="40770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m, i</a:t>
            </a:r>
            <a:endParaRPr lang="de-DE" dirty="0"/>
          </a:p>
        </p:txBody>
      </p:sp>
      <p:sp>
        <p:nvSpPr>
          <p:cNvPr id="63" name="Textfeld 28"/>
          <p:cNvSpPr txBox="1"/>
          <p:nvPr/>
        </p:nvSpPr>
        <p:spPr>
          <a:xfrm>
            <a:off x="969583" y="1527175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Existing world</a:t>
            </a:r>
            <a:endParaRPr lang="de-DE" sz="1600" dirty="0"/>
          </a:p>
        </p:txBody>
      </p:sp>
      <p:sp>
        <p:nvSpPr>
          <p:cNvPr id="64" name="Textfeld 28"/>
          <p:cNvSpPr txBox="1"/>
          <p:nvPr/>
        </p:nvSpPr>
        <p:spPr>
          <a:xfrm>
            <a:off x="5482116" y="1537628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Desired world</a:t>
            </a:r>
            <a:endParaRPr lang="de-DE" sz="1600" dirty="0"/>
          </a:p>
        </p:txBody>
      </p:sp>
      <p:sp>
        <p:nvSpPr>
          <p:cNvPr id="70" name="Textfeld 46"/>
          <p:cNvSpPr txBox="1"/>
          <p:nvPr/>
        </p:nvSpPr>
        <p:spPr>
          <a:xfrm>
            <a:off x="4139952" y="45228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Brush Script Std" pitchFamily="66" charset="0"/>
              </a:rPr>
              <a:t>D</a:t>
            </a:r>
            <a:endParaRPr lang="de-DE" sz="2400" dirty="0">
              <a:latin typeface="Brush Script Std" pitchFamily="66" charset="0"/>
            </a:endParaRPr>
          </a:p>
        </p:txBody>
      </p:sp>
      <p:cxnSp>
        <p:nvCxnSpPr>
          <p:cNvPr id="71" name="Gerade Verbindung mit Pfeil 86"/>
          <p:cNvCxnSpPr/>
          <p:nvPr/>
        </p:nvCxnSpPr>
        <p:spPr>
          <a:xfrm>
            <a:off x="6269991" y="2739381"/>
            <a:ext cx="0" cy="9414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7"/>
          <p:cNvSpPr txBox="1"/>
          <p:nvPr/>
        </p:nvSpPr>
        <p:spPr>
          <a:xfrm>
            <a:off x="5798153" y="3186036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|m|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2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8" grpId="0"/>
      <p:bldP spid="82" grpId="0"/>
      <p:bldP spid="109" grpId="0"/>
      <p:bldP spid="110" grpId="0"/>
      <p:bldP spid="115" grpId="0"/>
      <p:bldP spid="120" grpId="0"/>
      <p:bldP spid="136" grpId="0"/>
      <p:bldP spid="1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(intuition)</a:t>
            </a:r>
            <a:endParaRPr lang="de-DE" dirty="0"/>
          </a:p>
        </p:txBody>
      </p:sp>
      <p:pic>
        <p:nvPicPr>
          <p:cNvPr id="30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4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32"/>
          <p:cNvGrpSpPr/>
          <p:nvPr/>
        </p:nvGrpSpPr>
        <p:grpSpPr>
          <a:xfrm>
            <a:off x="1025951" y="1907540"/>
            <a:ext cx="2463912" cy="1881500"/>
            <a:chOff x="2007896" y="2885191"/>
            <a:chExt cx="2463912" cy="1881500"/>
          </a:xfrm>
        </p:grpSpPr>
        <p:cxnSp>
          <p:nvCxnSpPr>
            <p:cNvPr id="34" name="Gerade Verbindung mit Pfeil 33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7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3921910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489863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969583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(c, i)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>
          <a:xfrm>
            <a:off x="1731470" y="2739381"/>
            <a:ext cx="0" cy="97765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969584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2625767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3509663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grpSp>
        <p:nvGrpSpPr>
          <p:cNvPr id="5" name="Gruppieren 42"/>
          <p:cNvGrpSpPr/>
          <p:nvPr/>
        </p:nvGrpSpPr>
        <p:grpSpPr>
          <a:xfrm>
            <a:off x="1977694" y="2744922"/>
            <a:ext cx="45719" cy="927043"/>
            <a:chOff x="2915816" y="3429000"/>
            <a:chExt cx="0" cy="1646892"/>
          </a:xfrm>
        </p:grpSpPr>
        <p:cxnSp>
          <p:nvCxnSpPr>
            <p:cNvPr id="26" name="Gerade Verbindung 25"/>
            <p:cNvCxnSpPr/>
            <p:nvPr/>
          </p:nvCxnSpPr>
          <p:spPr>
            <a:xfrm flipV="1">
              <a:off x="2915816" y="3429000"/>
              <a:ext cx="0" cy="16468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/>
            <p:cNvCxnSpPr/>
            <p:nvPr/>
          </p:nvCxnSpPr>
          <p:spPr>
            <a:xfrm flipV="1">
              <a:off x="2915816" y="4005064"/>
              <a:ext cx="0" cy="36933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Gerade Verbindung mit Pfeil 49"/>
          <p:cNvCxnSpPr/>
          <p:nvPr/>
        </p:nvCxnSpPr>
        <p:spPr>
          <a:xfrm flipV="1">
            <a:off x="2625767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09663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2989841" y="2276872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c*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1979712" y="306896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c*</a:t>
            </a:r>
            <a:r>
              <a:rPr lang="de-DE" dirty="0" smtClean="0"/>
              <a:t>, j)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923928" y="234887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67" name="Textfeld 66"/>
          <p:cNvSpPr txBox="1"/>
          <p:nvPr/>
        </p:nvSpPr>
        <p:spPr>
          <a:xfrm>
            <a:off x="3921911" y="306896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69" name="Textfeld 68"/>
          <p:cNvSpPr txBox="1"/>
          <p:nvPr/>
        </p:nvSpPr>
        <p:spPr>
          <a:xfrm>
            <a:off x="3921911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pic>
        <p:nvPicPr>
          <p:cNvPr id="7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5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32"/>
          <p:cNvGrpSpPr/>
          <p:nvPr/>
        </p:nvGrpSpPr>
        <p:grpSpPr>
          <a:xfrm>
            <a:off x="5564472" y="1907540"/>
            <a:ext cx="2463912" cy="1881500"/>
            <a:chOff x="2007896" y="2885191"/>
            <a:chExt cx="2463912" cy="1881500"/>
          </a:xfrm>
        </p:grpSpPr>
        <p:cxnSp>
          <p:nvCxnSpPr>
            <p:cNvPr id="76" name="Gerade Verbindung mit Pfeil 75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mit Pfeil 76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9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feld 80"/>
          <p:cNvSpPr txBox="1"/>
          <p:nvPr/>
        </p:nvSpPr>
        <p:spPr>
          <a:xfrm>
            <a:off x="8028384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82" name="Textfeld 81"/>
          <p:cNvSpPr txBox="1"/>
          <p:nvPr/>
        </p:nvSpPr>
        <p:spPr>
          <a:xfrm>
            <a:off x="5508104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(m, i)</a:t>
            </a:r>
            <a:endParaRPr lang="de-DE" dirty="0"/>
          </a:p>
        </p:txBody>
      </p:sp>
      <p:cxnSp>
        <p:nvCxnSpPr>
          <p:cNvPr id="89" name="Gerade Verbindung mit Pfeil 88"/>
          <p:cNvCxnSpPr/>
          <p:nvPr/>
        </p:nvCxnSpPr>
        <p:spPr>
          <a:xfrm>
            <a:off x="7164288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8048184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grpSp>
        <p:nvGrpSpPr>
          <p:cNvPr id="7" name="Gruppieren 42"/>
          <p:cNvGrpSpPr/>
          <p:nvPr/>
        </p:nvGrpSpPr>
        <p:grpSpPr>
          <a:xfrm>
            <a:off x="6516215" y="2744922"/>
            <a:ext cx="45719" cy="882454"/>
            <a:chOff x="2915816" y="3429000"/>
            <a:chExt cx="0" cy="1646892"/>
          </a:xfrm>
        </p:grpSpPr>
        <p:cxnSp>
          <p:nvCxnSpPr>
            <p:cNvPr id="92" name="Gerade Verbindung 91"/>
            <p:cNvCxnSpPr/>
            <p:nvPr/>
          </p:nvCxnSpPr>
          <p:spPr>
            <a:xfrm flipV="1">
              <a:off x="2915816" y="3429000"/>
              <a:ext cx="0" cy="16468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mit Pfeil 92"/>
            <p:cNvCxnSpPr/>
            <p:nvPr/>
          </p:nvCxnSpPr>
          <p:spPr>
            <a:xfrm flipV="1">
              <a:off x="2915816" y="4005064"/>
              <a:ext cx="0" cy="36933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feld 93"/>
          <p:cNvSpPr txBox="1"/>
          <p:nvPr/>
        </p:nvSpPr>
        <p:spPr>
          <a:xfrm>
            <a:off x="6516216" y="3275692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(m*, j)</a:t>
            </a:r>
            <a:endParaRPr lang="de-DE" dirty="0"/>
          </a:p>
        </p:txBody>
      </p:sp>
      <p:pic>
        <p:nvPicPr>
          <p:cNvPr id="95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Gerade Verbindung mit Pfeil 95"/>
          <p:cNvCxnSpPr/>
          <p:nvPr/>
        </p:nvCxnSpPr>
        <p:spPr>
          <a:xfrm flipV="1">
            <a:off x="7164288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8048184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98" name="Textfeld 97"/>
          <p:cNvSpPr txBox="1"/>
          <p:nvPr/>
        </p:nvSpPr>
        <p:spPr>
          <a:xfrm>
            <a:off x="7596336" y="2276872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m*</a:t>
            </a:r>
            <a:endParaRPr lang="de-DE" dirty="0"/>
          </a:p>
        </p:txBody>
      </p:sp>
      <p:pic>
        <p:nvPicPr>
          <p:cNvPr id="108" name="Grafik 107" descr="MC900433949[1]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3125" y="3690092"/>
            <a:ext cx="693140" cy="69314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1" name="Textfeld 120"/>
          <p:cNvSpPr txBox="1"/>
          <p:nvPr/>
        </p:nvSpPr>
        <p:spPr>
          <a:xfrm>
            <a:off x="323528" y="5128156"/>
            <a:ext cx="87129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delivery: deliver c* to </a:t>
            </a:r>
            <a:r>
              <a:rPr lang="en-US" dirty="0" err="1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84" name="Form 83"/>
          <p:cNvCxnSpPr>
            <a:endCxn id="101" idx="2"/>
          </p:cNvCxnSpPr>
          <p:nvPr/>
        </p:nvCxnSpPr>
        <p:spPr>
          <a:xfrm rot="10800000">
            <a:off x="1805495" y="4377194"/>
            <a:ext cx="2168625" cy="34794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2671608" y="4365104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c*</a:t>
            </a:r>
            <a:r>
              <a:rPr lang="de-DE" dirty="0" smtClean="0"/>
              <a:t>, j)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292080" y="435581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c*</a:t>
            </a:r>
            <a:r>
              <a:rPr lang="de-DE" dirty="0" smtClean="0"/>
              <a:t>, j)</a:t>
            </a:r>
            <a:endParaRPr lang="de-DE" dirty="0"/>
          </a:p>
        </p:txBody>
      </p:sp>
      <p:cxnSp>
        <p:nvCxnSpPr>
          <p:cNvPr id="129" name="Form 128"/>
          <p:cNvCxnSpPr>
            <a:stCxn id="54" idx="3"/>
            <a:endCxn id="108" idx="2"/>
          </p:cNvCxnSpPr>
          <p:nvPr/>
        </p:nvCxnSpPr>
        <p:spPr>
          <a:xfrm flipV="1">
            <a:off x="4788024" y="4383232"/>
            <a:ext cx="1671671" cy="315656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/>
          <p:cNvSpPr txBox="1"/>
          <p:nvPr/>
        </p:nvSpPr>
        <p:spPr>
          <a:xfrm>
            <a:off x="899592" y="545799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c* not </a:t>
            </a:r>
            <a:r>
              <a:rPr lang="en-US" dirty="0"/>
              <a:t>seen before </a:t>
            </a:r>
            <a:r>
              <a:rPr lang="en-US" dirty="0" smtClean="0"/>
              <a:t>decrypt </a:t>
            </a:r>
            <a:r>
              <a:rPr lang="en-US" dirty="0"/>
              <a:t>under </a:t>
            </a:r>
            <a:r>
              <a:rPr lang="en-US" i="1" dirty="0" err="1"/>
              <a:t>sk</a:t>
            </a:r>
            <a:r>
              <a:rPr lang="en-US" baseline="-25000" dirty="0" err="1"/>
              <a:t>j</a:t>
            </a:r>
            <a:r>
              <a:rPr lang="en-US" dirty="0"/>
              <a:t> and inject message m* into network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109" name="Textfeld 108"/>
          <p:cNvSpPr txBox="1"/>
          <p:nvPr/>
        </p:nvSpPr>
        <p:spPr>
          <a:xfrm rot="5400000">
            <a:off x="4053135" y="3270176"/>
            <a:ext cx="111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Dec(c*)</a:t>
            </a:r>
            <a:endParaRPr lang="de-DE" baseline="-25000" dirty="0"/>
          </a:p>
        </p:txBody>
      </p:sp>
      <p:cxnSp>
        <p:nvCxnSpPr>
          <p:cNvPr id="112" name="Gewinkelte Verbindung 111"/>
          <p:cNvCxnSpPr/>
          <p:nvPr/>
        </p:nvCxnSpPr>
        <p:spPr>
          <a:xfrm flipH="1">
            <a:off x="4515127" y="2470830"/>
            <a:ext cx="4307363" cy="2657326"/>
          </a:xfrm>
          <a:prstGeom prst="bentConnector3">
            <a:avLst>
              <a:gd name="adj1" fmla="val -5307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/>
          <p:cNvSpPr txBox="1"/>
          <p:nvPr/>
        </p:nvSpPr>
        <p:spPr>
          <a:xfrm>
            <a:off x="5444480" y="478786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m*</a:t>
            </a:r>
            <a:endParaRPr lang="de-DE" dirty="0"/>
          </a:p>
        </p:txBody>
      </p:sp>
      <p:sp>
        <p:nvSpPr>
          <p:cNvPr id="75" name="Textfeld 28"/>
          <p:cNvSpPr txBox="1"/>
          <p:nvPr/>
        </p:nvSpPr>
        <p:spPr>
          <a:xfrm>
            <a:off x="969583" y="1527175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Existing world</a:t>
            </a:r>
            <a:endParaRPr lang="de-DE" sz="1600" dirty="0"/>
          </a:p>
        </p:txBody>
      </p:sp>
      <p:sp>
        <p:nvSpPr>
          <p:cNvPr id="83" name="Textfeld 28"/>
          <p:cNvSpPr txBox="1"/>
          <p:nvPr/>
        </p:nvSpPr>
        <p:spPr>
          <a:xfrm>
            <a:off x="5482116" y="1537628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Desired world</a:t>
            </a:r>
            <a:endParaRPr lang="de-DE" sz="1600" dirty="0"/>
          </a:p>
        </p:txBody>
      </p:sp>
      <p:grpSp>
        <p:nvGrpSpPr>
          <p:cNvPr id="91" name="Group 5"/>
          <p:cNvGrpSpPr>
            <a:grpSpLocks/>
          </p:cNvGrpSpPr>
          <p:nvPr/>
        </p:nvGrpSpPr>
        <p:grpSpPr bwMode="auto">
          <a:xfrm>
            <a:off x="1495550" y="3717032"/>
            <a:ext cx="619888" cy="752412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99" name="Picture 6" descr="teufelshor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1" name="Picture 8" descr="people_juliane_krug_07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6" name="Gerade Verbindung mit Pfeil 86"/>
          <p:cNvCxnSpPr/>
          <p:nvPr/>
        </p:nvCxnSpPr>
        <p:spPr>
          <a:xfrm>
            <a:off x="6269991" y="2739381"/>
            <a:ext cx="0" cy="9414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87"/>
          <p:cNvSpPr txBox="1"/>
          <p:nvPr/>
        </p:nvSpPr>
        <p:spPr>
          <a:xfrm>
            <a:off x="5798153" y="3186036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|m|</a:t>
            </a:r>
            <a:endParaRPr lang="de-DE" dirty="0"/>
          </a:p>
        </p:txBody>
      </p:sp>
      <p:sp>
        <p:nvSpPr>
          <p:cNvPr id="114" name="Textfeld 46"/>
          <p:cNvSpPr txBox="1"/>
          <p:nvPr/>
        </p:nvSpPr>
        <p:spPr>
          <a:xfrm>
            <a:off x="4139952" y="45228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Brush Script Std" pitchFamily="66" charset="0"/>
              </a:rPr>
              <a:t>D</a:t>
            </a:r>
            <a:endParaRPr lang="de-DE" sz="2400" dirty="0">
              <a:latin typeface="Brush Script Std" pitchFamily="66" charset="0"/>
            </a:endParaRPr>
          </a:p>
        </p:txBody>
      </p:sp>
      <p:sp>
        <p:nvSpPr>
          <p:cNvPr id="115" name="Textfeld 79"/>
          <p:cNvSpPr txBox="1"/>
          <p:nvPr/>
        </p:nvSpPr>
        <p:spPr>
          <a:xfrm>
            <a:off x="8460431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116" name="Textfeld 102"/>
          <p:cNvSpPr txBox="1"/>
          <p:nvPr/>
        </p:nvSpPr>
        <p:spPr>
          <a:xfrm>
            <a:off x="8460432" y="234888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117" name="Textfeld 103"/>
          <p:cNvSpPr txBox="1"/>
          <p:nvPr/>
        </p:nvSpPr>
        <p:spPr>
          <a:xfrm>
            <a:off x="8460432" y="306896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118" name="Textfeld 104"/>
          <p:cNvSpPr txBox="1"/>
          <p:nvPr/>
        </p:nvSpPr>
        <p:spPr>
          <a:xfrm>
            <a:off x="8460432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cxnSp>
        <p:nvCxnSpPr>
          <p:cNvPr id="119" name="Gewinkelte Verbindung 133"/>
          <p:cNvCxnSpPr/>
          <p:nvPr/>
        </p:nvCxnSpPr>
        <p:spPr>
          <a:xfrm rot="16200000" flipH="1">
            <a:off x="3494630" y="3350841"/>
            <a:ext cx="1767868" cy="195994"/>
          </a:xfrm>
          <a:prstGeom prst="bentConnector3">
            <a:avLst>
              <a:gd name="adj1" fmla="val 41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3248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94" grpId="0"/>
      <p:bldP spid="98" grpId="0"/>
      <p:bldP spid="85" grpId="0"/>
      <p:bldP spid="107" grpId="0"/>
      <p:bldP spid="109" grpId="0"/>
      <p:bldP spid="1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Simulation (intuition)</a:t>
            </a:r>
            <a:endParaRPr lang="de-DE" dirty="0"/>
          </a:p>
        </p:txBody>
      </p:sp>
      <p:pic>
        <p:nvPicPr>
          <p:cNvPr id="30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4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ieren 32"/>
          <p:cNvGrpSpPr/>
          <p:nvPr/>
        </p:nvGrpSpPr>
        <p:grpSpPr>
          <a:xfrm>
            <a:off x="1025951" y="1907540"/>
            <a:ext cx="2463912" cy="1881500"/>
            <a:chOff x="2007896" y="2885191"/>
            <a:chExt cx="2463912" cy="1881500"/>
          </a:xfrm>
        </p:grpSpPr>
        <p:cxnSp>
          <p:nvCxnSpPr>
            <p:cNvPr id="34" name="Gerade Verbindung mit Pfeil 33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27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/>
          <p:cNvSpPr txBox="1"/>
          <p:nvPr/>
        </p:nvSpPr>
        <p:spPr>
          <a:xfrm>
            <a:off x="3921910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42" name="Textfeld 41"/>
          <p:cNvSpPr txBox="1"/>
          <p:nvPr/>
        </p:nvSpPr>
        <p:spPr>
          <a:xfrm>
            <a:off x="3489863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969583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(c, i)</a:t>
            </a:r>
            <a:endParaRPr lang="de-DE" dirty="0"/>
          </a:p>
        </p:txBody>
      </p:sp>
      <p:cxnSp>
        <p:nvCxnSpPr>
          <p:cNvPr id="56" name="Gerade Verbindung mit Pfeil 55"/>
          <p:cNvCxnSpPr/>
          <p:nvPr/>
        </p:nvCxnSpPr>
        <p:spPr>
          <a:xfrm>
            <a:off x="1731470" y="2739381"/>
            <a:ext cx="0" cy="97765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/>
          <p:cNvSpPr txBox="1"/>
          <p:nvPr/>
        </p:nvSpPr>
        <p:spPr>
          <a:xfrm>
            <a:off x="969584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</a:t>
            </a:r>
            <a:endParaRPr lang="de-DE" dirty="0"/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2625767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3509663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grpSp>
        <p:nvGrpSpPr>
          <p:cNvPr id="5" name="Gruppieren 42"/>
          <p:cNvGrpSpPr/>
          <p:nvPr/>
        </p:nvGrpSpPr>
        <p:grpSpPr>
          <a:xfrm>
            <a:off x="1977694" y="2744922"/>
            <a:ext cx="45719" cy="927043"/>
            <a:chOff x="2915816" y="3429000"/>
            <a:chExt cx="0" cy="1646892"/>
          </a:xfrm>
        </p:grpSpPr>
        <p:cxnSp>
          <p:nvCxnSpPr>
            <p:cNvPr id="26" name="Gerade Verbindung 25"/>
            <p:cNvCxnSpPr/>
            <p:nvPr/>
          </p:nvCxnSpPr>
          <p:spPr>
            <a:xfrm flipV="1">
              <a:off x="2915816" y="3429000"/>
              <a:ext cx="0" cy="16468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/>
            <p:cNvCxnSpPr/>
            <p:nvPr/>
          </p:nvCxnSpPr>
          <p:spPr>
            <a:xfrm flipV="1">
              <a:off x="2915816" y="4005064"/>
              <a:ext cx="0" cy="36933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8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63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Gerade Verbindung mit Pfeil 49"/>
          <p:cNvCxnSpPr/>
          <p:nvPr/>
        </p:nvCxnSpPr>
        <p:spPr>
          <a:xfrm flipV="1">
            <a:off x="2625767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09663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2989841" y="2636912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</a:t>
            </a:r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1979712" y="306896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</a:t>
            </a:r>
            <a:r>
              <a:rPr lang="de-DE" dirty="0" smtClean="0"/>
              <a:t>, i*)</a:t>
            </a:r>
            <a:endParaRPr lang="de-DE" dirty="0"/>
          </a:p>
        </p:txBody>
      </p:sp>
      <p:sp>
        <p:nvSpPr>
          <p:cNvPr id="66" name="Textfeld 65"/>
          <p:cNvSpPr txBox="1"/>
          <p:nvPr/>
        </p:nvSpPr>
        <p:spPr>
          <a:xfrm>
            <a:off x="3921911" y="234888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67" name="Textfeld 66"/>
          <p:cNvSpPr txBox="1"/>
          <p:nvPr/>
        </p:nvSpPr>
        <p:spPr>
          <a:xfrm>
            <a:off x="3921911" y="3069190"/>
            <a:ext cx="434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69" name="Textfeld 68"/>
          <p:cNvSpPr txBox="1"/>
          <p:nvPr/>
        </p:nvSpPr>
        <p:spPr>
          <a:xfrm>
            <a:off x="3921911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pic>
        <p:nvPicPr>
          <p:cNvPr id="72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5" y="1556792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06895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45024"/>
            <a:ext cx="420962" cy="4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uppieren 32"/>
          <p:cNvGrpSpPr/>
          <p:nvPr/>
        </p:nvGrpSpPr>
        <p:grpSpPr>
          <a:xfrm>
            <a:off x="5564472" y="1907540"/>
            <a:ext cx="2463912" cy="1881500"/>
            <a:chOff x="2007896" y="2885191"/>
            <a:chExt cx="2463912" cy="1881500"/>
          </a:xfrm>
        </p:grpSpPr>
        <p:cxnSp>
          <p:nvCxnSpPr>
            <p:cNvPr id="76" name="Gerade Verbindung mit Pfeil 75"/>
            <p:cNvCxnSpPr/>
            <p:nvPr/>
          </p:nvCxnSpPr>
          <p:spPr>
            <a:xfrm>
              <a:off x="2007896" y="3717034"/>
              <a:ext cx="1623283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mit Pfeil 76"/>
            <p:cNvCxnSpPr/>
            <p:nvPr/>
          </p:nvCxnSpPr>
          <p:spPr>
            <a:xfrm flipV="1">
              <a:off x="3607712" y="2885191"/>
              <a:ext cx="864096" cy="831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mit Pfeil 77"/>
            <p:cNvCxnSpPr/>
            <p:nvPr/>
          </p:nvCxnSpPr>
          <p:spPr>
            <a:xfrm>
              <a:off x="3607712" y="3717033"/>
              <a:ext cx="864096" cy="104965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9" name="Picture 4" descr="people_juliane_krug_07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4888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feld 80"/>
          <p:cNvSpPr txBox="1"/>
          <p:nvPr/>
        </p:nvSpPr>
        <p:spPr>
          <a:xfrm>
            <a:off x="8028384" y="3255367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82" name="Textfeld 81"/>
          <p:cNvSpPr txBox="1"/>
          <p:nvPr/>
        </p:nvSpPr>
        <p:spPr>
          <a:xfrm>
            <a:off x="5508104" y="2370049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(m, i)</a:t>
            </a:r>
            <a:endParaRPr lang="de-DE" dirty="0"/>
          </a:p>
        </p:txBody>
      </p:sp>
      <p:cxnSp>
        <p:nvCxnSpPr>
          <p:cNvPr id="87" name="Gerade Verbindung mit Pfeil 86"/>
          <p:cNvCxnSpPr/>
          <p:nvPr/>
        </p:nvCxnSpPr>
        <p:spPr>
          <a:xfrm>
            <a:off x="6269991" y="2739381"/>
            <a:ext cx="0" cy="9414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5798153" y="3186036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|m|</a:t>
            </a:r>
            <a:endParaRPr lang="de-DE" dirty="0"/>
          </a:p>
        </p:txBody>
      </p:sp>
      <p:cxnSp>
        <p:nvCxnSpPr>
          <p:cNvPr id="89" name="Gerade Verbindung mit Pfeil 88"/>
          <p:cNvCxnSpPr/>
          <p:nvPr/>
        </p:nvCxnSpPr>
        <p:spPr>
          <a:xfrm>
            <a:off x="7164288" y="2744922"/>
            <a:ext cx="864096" cy="45876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8048184" y="188721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grpSp>
        <p:nvGrpSpPr>
          <p:cNvPr id="7" name="Gruppieren 42"/>
          <p:cNvGrpSpPr/>
          <p:nvPr/>
        </p:nvGrpSpPr>
        <p:grpSpPr>
          <a:xfrm>
            <a:off x="6516215" y="2744922"/>
            <a:ext cx="45719" cy="882454"/>
            <a:chOff x="2915816" y="3429000"/>
            <a:chExt cx="0" cy="1646892"/>
          </a:xfrm>
        </p:grpSpPr>
        <p:cxnSp>
          <p:nvCxnSpPr>
            <p:cNvPr id="92" name="Gerade Verbindung 91"/>
            <p:cNvCxnSpPr/>
            <p:nvPr/>
          </p:nvCxnSpPr>
          <p:spPr>
            <a:xfrm flipV="1">
              <a:off x="2915816" y="3429000"/>
              <a:ext cx="0" cy="16468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mit Pfeil 92"/>
            <p:cNvCxnSpPr/>
            <p:nvPr/>
          </p:nvCxnSpPr>
          <p:spPr>
            <a:xfrm flipV="1">
              <a:off x="2915816" y="4005064"/>
              <a:ext cx="0" cy="36933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5" name="Picture 5" descr="people_juliane_krug_08a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348879"/>
            <a:ext cx="432048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6" name="Gerade Verbindung mit Pfeil 95"/>
          <p:cNvCxnSpPr/>
          <p:nvPr/>
        </p:nvCxnSpPr>
        <p:spPr>
          <a:xfrm flipV="1">
            <a:off x="7164288" y="2564904"/>
            <a:ext cx="864096" cy="180018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8048184" y="2607295"/>
            <a:ext cx="48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…</a:t>
            </a:r>
            <a:endParaRPr lang="de-DE" sz="2400" b="1" dirty="0"/>
          </a:p>
        </p:txBody>
      </p:sp>
      <p:sp>
        <p:nvSpPr>
          <p:cNvPr id="99" name="Textfeld 98"/>
          <p:cNvSpPr txBox="1"/>
          <p:nvPr/>
        </p:nvSpPr>
        <p:spPr>
          <a:xfrm>
            <a:off x="7526345" y="2636912"/>
            <a:ext cx="64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baseline="-25000" dirty="0"/>
          </a:p>
        </p:txBody>
      </p:sp>
      <p:sp>
        <p:nvSpPr>
          <p:cNvPr id="100" name="Textfeld 99"/>
          <p:cNvSpPr txBox="1"/>
          <p:nvPr/>
        </p:nvSpPr>
        <p:spPr>
          <a:xfrm>
            <a:off x="6084168" y="2060848"/>
            <a:ext cx="104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If i = i*</a:t>
            </a:r>
            <a:endParaRPr lang="de-DE" dirty="0"/>
          </a:p>
        </p:txBody>
      </p:sp>
      <p:sp>
        <p:nvSpPr>
          <p:cNvPr id="101" name="Textfeld 100"/>
          <p:cNvSpPr txBox="1"/>
          <p:nvPr/>
        </p:nvSpPr>
        <p:spPr>
          <a:xfrm>
            <a:off x="6516216" y="3203684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>
                <a:latin typeface="Brush Script Std" pitchFamily="66" charset="0"/>
              </a:rPr>
              <a:t>H</a:t>
            </a:r>
            <a:r>
              <a:rPr lang="de-DE" dirty="0" smtClean="0"/>
              <a:t>, i*)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6660232" y="4221088"/>
            <a:ext cx="125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Brush Script Std" pitchFamily="66" charset="0"/>
              </a:rPr>
              <a:t>H</a:t>
            </a:r>
            <a:r>
              <a:rPr lang="de-DE" dirty="0" smtClean="0">
                <a:latin typeface="Brush Script Std" pitchFamily="66" charset="0"/>
              </a:rPr>
              <a:t> </a:t>
            </a:r>
            <a:r>
              <a:rPr lang="de-DE" dirty="0" smtClean="0">
                <a:latin typeface="Brush Script Std" pitchFamily="66" charset="0"/>
                <a:sym typeface="Wingdings" pitchFamily="2" charset="2"/>
              </a:rPr>
              <a:t>&lt;-&gt; </a:t>
            </a:r>
            <a:r>
              <a:rPr lang="de-DE" dirty="0" smtClean="0">
                <a:latin typeface="+mn-lt"/>
                <a:sym typeface="Wingdings" pitchFamily="2" charset="2"/>
              </a:rPr>
              <a:t>m</a:t>
            </a:r>
            <a:endParaRPr lang="de-DE" baseline="-25000" dirty="0">
              <a:latin typeface="+mn-lt"/>
            </a:endParaRPr>
          </a:p>
        </p:txBody>
      </p:sp>
      <p:pic>
        <p:nvPicPr>
          <p:cNvPr id="108" name="Grafik 107" descr="MC900433949[1]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3125" y="3690092"/>
            <a:ext cx="693140" cy="69314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1" name="Textfeld 120"/>
          <p:cNvSpPr txBox="1"/>
          <p:nvPr/>
        </p:nvSpPr>
        <p:spPr>
          <a:xfrm>
            <a:off x="323528" y="5128156"/>
            <a:ext cx="871296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delivery: deliver c to </a:t>
            </a:r>
            <a:r>
              <a:rPr lang="en-US" dirty="0" err="1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84" name="Form 83"/>
          <p:cNvCxnSpPr>
            <a:endCxn id="106" idx="2"/>
          </p:cNvCxnSpPr>
          <p:nvPr/>
        </p:nvCxnSpPr>
        <p:spPr>
          <a:xfrm rot="10800000">
            <a:off x="1805495" y="4377194"/>
            <a:ext cx="2105331" cy="376468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feld 84"/>
          <p:cNvSpPr txBox="1"/>
          <p:nvPr/>
        </p:nvSpPr>
        <p:spPr>
          <a:xfrm>
            <a:off x="2671608" y="4365104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</a:t>
            </a:r>
            <a:r>
              <a:rPr lang="de-DE" dirty="0" smtClean="0"/>
              <a:t>, i*)</a:t>
            </a:r>
            <a:endParaRPr lang="de-DE" dirty="0"/>
          </a:p>
        </p:txBody>
      </p:sp>
      <p:sp>
        <p:nvSpPr>
          <p:cNvPr id="107" name="Textfeld 106"/>
          <p:cNvSpPr txBox="1"/>
          <p:nvPr/>
        </p:nvSpPr>
        <p:spPr>
          <a:xfrm>
            <a:off x="5292080" y="435581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smtClean="0">
                <a:latin typeface="+mn-lt"/>
              </a:rPr>
              <a:t>c</a:t>
            </a:r>
            <a:r>
              <a:rPr lang="de-DE" dirty="0" smtClean="0"/>
              <a:t>, i*)</a:t>
            </a:r>
            <a:endParaRPr lang="de-DE" dirty="0"/>
          </a:p>
        </p:txBody>
      </p:sp>
      <p:cxnSp>
        <p:nvCxnSpPr>
          <p:cNvPr id="129" name="Form 128"/>
          <p:cNvCxnSpPr>
            <a:stCxn id="54" idx="3"/>
            <a:endCxn id="108" idx="2"/>
          </p:cNvCxnSpPr>
          <p:nvPr/>
        </p:nvCxnSpPr>
        <p:spPr>
          <a:xfrm flipV="1">
            <a:off x="4788024" y="4383232"/>
            <a:ext cx="1671671" cy="315656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feld 129"/>
          <p:cNvSpPr txBox="1"/>
          <p:nvPr/>
        </p:nvSpPr>
        <p:spPr>
          <a:xfrm>
            <a:off x="899592" y="545799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 c seen before deliver corresponding msg. to correct </a:t>
            </a:r>
            <a:r>
              <a:rPr lang="en-US" dirty="0"/>
              <a:t>receiver</a:t>
            </a:r>
            <a:br>
              <a:rPr lang="en-US" dirty="0"/>
            </a:br>
            <a:r>
              <a:rPr lang="en-US" dirty="0"/>
              <a:t>Intuition: this is where we need WROB – wrong receiver outputs error</a:t>
            </a:r>
            <a:endParaRPr lang="de-DE" dirty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cxnSp>
        <p:nvCxnSpPr>
          <p:cNvPr id="134" name="Gewinkelte Verbindung 133"/>
          <p:cNvCxnSpPr>
            <a:stCxn id="67" idx="3"/>
          </p:cNvCxnSpPr>
          <p:nvPr/>
        </p:nvCxnSpPr>
        <p:spPr>
          <a:xfrm>
            <a:off x="4355976" y="3253856"/>
            <a:ext cx="120585" cy="1078916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feld 137"/>
          <p:cNvSpPr txBox="1"/>
          <p:nvPr/>
        </p:nvSpPr>
        <p:spPr>
          <a:xfrm rot="5400000">
            <a:off x="3955285" y="3676383"/>
            <a:ext cx="1440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m=Dec(c)</a:t>
            </a:r>
            <a:endParaRPr lang="de-DE" baseline="-25000" dirty="0"/>
          </a:p>
        </p:txBody>
      </p:sp>
      <p:cxnSp>
        <p:nvCxnSpPr>
          <p:cNvPr id="139" name="Gewinkelte Verbindung 138"/>
          <p:cNvCxnSpPr>
            <a:stCxn id="114" idx="3"/>
          </p:cNvCxnSpPr>
          <p:nvPr/>
        </p:nvCxnSpPr>
        <p:spPr>
          <a:xfrm flipH="1">
            <a:off x="4355977" y="3253626"/>
            <a:ext cx="4536504" cy="1874530"/>
          </a:xfrm>
          <a:prstGeom prst="bentConnector3">
            <a:avLst>
              <a:gd name="adj1" fmla="val -5039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feld 139"/>
          <p:cNvSpPr txBox="1"/>
          <p:nvPr/>
        </p:nvSpPr>
        <p:spPr>
          <a:xfrm>
            <a:off x="5292080" y="4787860"/>
            <a:ext cx="8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baseline="-25000" dirty="0"/>
          </a:p>
        </p:txBody>
      </p:sp>
      <p:sp>
        <p:nvSpPr>
          <p:cNvPr id="83" name="Textfeld 28"/>
          <p:cNvSpPr txBox="1"/>
          <p:nvPr/>
        </p:nvSpPr>
        <p:spPr>
          <a:xfrm>
            <a:off x="969583" y="1527175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Assumed world</a:t>
            </a:r>
            <a:endParaRPr lang="de-DE" sz="1600" dirty="0"/>
          </a:p>
        </p:txBody>
      </p:sp>
      <p:sp>
        <p:nvSpPr>
          <p:cNvPr id="86" name="Textfeld 28"/>
          <p:cNvSpPr txBox="1"/>
          <p:nvPr/>
        </p:nvSpPr>
        <p:spPr>
          <a:xfrm>
            <a:off x="5482116" y="1537628"/>
            <a:ext cx="216225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Desired world</a:t>
            </a:r>
            <a:endParaRPr lang="de-DE" sz="1600" dirty="0"/>
          </a:p>
        </p:txBody>
      </p:sp>
      <p:grpSp>
        <p:nvGrpSpPr>
          <p:cNvPr id="91" name="Group 5"/>
          <p:cNvGrpSpPr>
            <a:grpSpLocks/>
          </p:cNvGrpSpPr>
          <p:nvPr/>
        </p:nvGrpSpPr>
        <p:grpSpPr bwMode="auto">
          <a:xfrm>
            <a:off x="1495550" y="3717032"/>
            <a:ext cx="619888" cy="752412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94" name="Picture 6" descr="teufelshor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8" descr="people_juliane_krug_07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Textfeld 46"/>
          <p:cNvSpPr txBox="1"/>
          <p:nvPr/>
        </p:nvSpPr>
        <p:spPr>
          <a:xfrm>
            <a:off x="4139952" y="452283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Brush Script Std" pitchFamily="66" charset="0"/>
              </a:rPr>
              <a:t>D</a:t>
            </a:r>
            <a:endParaRPr lang="de-DE" sz="2400" dirty="0">
              <a:latin typeface="Brush Script Std" pitchFamily="66" charset="0"/>
            </a:endParaRPr>
          </a:p>
        </p:txBody>
      </p:sp>
      <p:sp>
        <p:nvSpPr>
          <p:cNvPr id="112" name="Textfeld 79"/>
          <p:cNvSpPr txBox="1"/>
          <p:nvPr/>
        </p:nvSpPr>
        <p:spPr>
          <a:xfrm>
            <a:off x="8460431" y="1691516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113" name="Textfeld 102"/>
          <p:cNvSpPr txBox="1"/>
          <p:nvPr/>
        </p:nvSpPr>
        <p:spPr>
          <a:xfrm>
            <a:off x="8460433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j</a:t>
            </a:r>
            <a:endParaRPr lang="de-DE" baseline="-25000" dirty="0"/>
          </a:p>
        </p:txBody>
      </p:sp>
      <p:sp>
        <p:nvSpPr>
          <p:cNvPr id="114" name="Textfeld 103"/>
          <p:cNvSpPr txBox="1"/>
          <p:nvPr/>
        </p:nvSpPr>
        <p:spPr>
          <a:xfrm>
            <a:off x="8460433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i</a:t>
            </a:r>
            <a:endParaRPr lang="de-DE" baseline="-25000" dirty="0"/>
          </a:p>
        </p:txBody>
      </p:sp>
      <p:sp>
        <p:nvSpPr>
          <p:cNvPr id="115" name="Textfeld 104"/>
          <p:cNvSpPr txBox="1"/>
          <p:nvPr/>
        </p:nvSpPr>
        <p:spPr>
          <a:xfrm>
            <a:off x="8460432" y="3707740"/>
            <a:ext cx="50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r>
              <a:rPr lang="de-DE" baseline="-25000" dirty="0" smtClean="0"/>
              <a:t>n</a:t>
            </a:r>
            <a:endParaRPr lang="de-DE" baseline="-25000" dirty="0"/>
          </a:p>
        </p:txBody>
      </p:sp>
      <p:sp>
        <p:nvSpPr>
          <p:cNvPr id="116" name="Ellipse 14"/>
          <p:cNvSpPr/>
          <p:nvPr/>
        </p:nvSpPr>
        <p:spPr>
          <a:xfrm>
            <a:off x="5669919" y="2050396"/>
            <a:ext cx="1728192" cy="4001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7" name="Gerade Verbindung mit Pfeil 16"/>
          <p:cNvCxnSpPr>
            <a:stCxn id="100" idx="0"/>
            <a:endCxn id="118" idx="1"/>
          </p:cNvCxnSpPr>
          <p:nvPr/>
        </p:nvCxnSpPr>
        <p:spPr>
          <a:xfrm flipV="1">
            <a:off x="6609140" y="1140905"/>
            <a:ext cx="917205" cy="919943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7"/>
          <p:cNvSpPr txBox="1"/>
          <p:nvPr/>
        </p:nvSpPr>
        <p:spPr>
          <a:xfrm>
            <a:off x="7526345" y="956239"/>
            <a:ext cx="151015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Trial Delivery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99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99" grpId="0"/>
      <p:bldP spid="100" grpId="0"/>
      <p:bldP spid="101" grpId="0"/>
      <p:bldP spid="102" grpId="0"/>
      <p:bldP spid="121" grpId="0"/>
      <p:bldP spid="85" grpId="0"/>
      <p:bldP spid="107" grpId="0"/>
      <p:bldP spid="130" grpId="0"/>
      <p:bldP spid="138" grpId="0"/>
      <p:bldP spid="140" grpId="0"/>
      <p:bldP spid="116" grpId="0" animBg="1"/>
      <p:bldP spid="1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(More) Results in a Nutshell</a:t>
            </a:r>
            <a:endParaRPr lang="de-D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825" y="1484784"/>
            <a:ext cx="8640763" cy="4789066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 WROB </a:t>
            </a:r>
            <a:r>
              <a:rPr lang="en-US" dirty="0"/>
              <a:t>sufficient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SROB </a:t>
            </a:r>
            <a:r>
              <a:rPr lang="en-US" dirty="0"/>
              <a:t>leads to a </a:t>
            </a:r>
            <a:r>
              <a:rPr lang="en-US" dirty="0" smtClean="0"/>
              <a:t>tighter reduction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 WROB necessary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without WROB, achieve anonymity with erroneous transmission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 Impossibility: SROB does not construct better resource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 Constructive aspects: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Model network with single sender, many receivers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PK settings: use </a:t>
            </a:r>
            <a:r>
              <a:rPr lang="en-GB" dirty="0" err="1" smtClean="0"/>
              <a:t>uni</a:t>
            </a:r>
            <a:r>
              <a:rPr lang="en-GB" dirty="0" smtClean="0"/>
              <a:t>-directional authenticated channels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 Trial deliveries prevent better anonymity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83568" y="5661248"/>
            <a:ext cx="223224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Results in Picture</a:t>
            </a:r>
            <a:endParaRPr lang="de-DE" dirty="0"/>
          </a:p>
        </p:txBody>
      </p:sp>
      <p:sp>
        <p:nvSpPr>
          <p:cNvPr id="4" name="Wolke 3"/>
          <p:cNvSpPr/>
          <p:nvPr/>
        </p:nvSpPr>
        <p:spPr>
          <a:xfrm>
            <a:off x="107504" y="2636912"/>
            <a:ext cx="4176142" cy="288032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251520" y="1556792"/>
            <a:ext cx="42484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Game-based analysis</a:t>
            </a:r>
            <a:endParaRPr lang="de-DE" sz="2000" dirty="0"/>
          </a:p>
        </p:txBody>
      </p:sp>
      <p:cxnSp>
        <p:nvCxnSpPr>
          <p:cNvPr id="14" name="Straight Connector 10"/>
          <p:cNvCxnSpPr/>
          <p:nvPr/>
        </p:nvCxnSpPr>
        <p:spPr>
          <a:xfrm>
            <a:off x="4644008" y="1700808"/>
            <a:ext cx="0" cy="39493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0"/>
          <p:cNvCxnSpPr/>
          <p:nvPr/>
        </p:nvCxnSpPr>
        <p:spPr>
          <a:xfrm>
            <a:off x="4716016" y="1700808"/>
            <a:ext cx="0" cy="39493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860032" y="1556792"/>
            <a:ext cx="42484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Constructive result</a:t>
            </a:r>
            <a:endParaRPr lang="de-DE" sz="2000" dirty="0"/>
          </a:p>
        </p:txBody>
      </p:sp>
      <p:cxnSp>
        <p:nvCxnSpPr>
          <p:cNvPr id="24" name="Gerade Verbindung 23"/>
          <p:cNvCxnSpPr/>
          <p:nvPr/>
        </p:nvCxnSpPr>
        <p:spPr>
          <a:xfrm>
            <a:off x="1475656" y="2996952"/>
            <a:ext cx="216024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539552" y="2996952"/>
            <a:ext cx="93610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1560" y="2924944"/>
            <a:ext cx="576064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539552" y="3212976"/>
            <a:ext cx="93610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107826" y="3429000"/>
            <a:ext cx="1367830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>
            <a:off x="107826" y="3645024"/>
            <a:ext cx="1367830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H="1">
            <a:off x="323528" y="3861048"/>
            <a:ext cx="1152128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179834" y="4077072"/>
            <a:ext cx="1439838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52164" y="4293096"/>
            <a:ext cx="1367508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H="1">
            <a:off x="467866" y="4581128"/>
            <a:ext cx="1151806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>
            <a:off x="827906" y="4797152"/>
            <a:ext cx="86377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>
            <a:off x="1043608" y="5085184"/>
            <a:ext cx="576064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>
            <a:off x="2627784" y="2636912"/>
            <a:ext cx="1296144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2771800" y="2708920"/>
            <a:ext cx="0" cy="1356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>
            <a:off x="2924200" y="2789312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3076600" y="2708920"/>
            <a:ext cx="0" cy="5760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3229000" y="2636912"/>
            <a:ext cx="0" cy="86409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3381400" y="2636912"/>
            <a:ext cx="0" cy="10801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>
            <a:off x="3563888" y="2708920"/>
            <a:ext cx="0" cy="12961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3779912" y="2996952"/>
            <a:ext cx="0" cy="12961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3923928" y="3077344"/>
            <a:ext cx="0" cy="14317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4139952" y="3284984"/>
            <a:ext cx="0" cy="10801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 rot="3323486">
            <a:off x="258870" y="410095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IND-CCA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77" name="Textfeld 76"/>
          <p:cNvSpPr txBox="1"/>
          <p:nvPr/>
        </p:nvSpPr>
        <p:spPr>
          <a:xfrm rot="3391145">
            <a:off x="2957976" y="33200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IK-CCA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80" name="Flussdiagramm: Manuelle Verarbeitung 79"/>
          <p:cNvSpPr/>
          <p:nvPr/>
        </p:nvSpPr>
        <p:spPr>
          <a:xfrm rot="9977370">
            <a:off x="1296294" y="2396115"/>
            <a:ext cx="2441134" cy="3033315"/>
          </a:xfrm>
          <a:prstGeom prst="flowChartManualOperation">
            <a:avLst/>
          </a:prstGeom>
          <a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 rot="598299">
            <a:off x="2009560" y="34724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SROB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82" name="Wolke 81"/>
          <p:cNvSpPr/>
          <p:nvPr/>
        </p:nvSpPr>
        <p:spPr>
          <a:xfrm>
            <a:off x="4860354" y="2564904"/>
            <a:ext cx="4176142" cy="288032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82"/>
          <p:cNvCxnSpPr/>
          <p:nvPr/>
        </p:nvCxnSpPr>
        <p:spPr>
          <a:xfrm>
            <a:off x="6228506" y="2924944"/>
            <a:ext cx="216024" cy="230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>
            <a:off x="5292402" y="2924944"/>
            <a:ext cx="93610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5364410" y="2852936"/>
            <a:ext cx="576064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>
            <a:off x="5292402" y="3140968"/>
            <a:ext cx="93610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H="1">
            <a:off x="4860676" y="3356992"/>
            <a:ext cx="1367830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H="1">
            <a:off x="4860676" y="3573016"/>
            <a:ext cx="1367830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flipH="1">
            <a:off x="5076378" y="3789040"/>
            <a:ext cx="1152128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flipH="1">
            <a:off x="4932684" y="4005064"/>
            <a:ext cx="1439838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H="1">
            <a:off x="5005014" y="4221088"/>
            <a:ext cx="1367508" cy="5040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H="1">
            <a:off x="5220716" y="4509120"/>
            <a:ext cx="1151806" cy="43204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 flipH="1">
            <a:off x="5580756" y="4725144"/>
            <a:ext cx="863774" cy="3600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5796458" y="5013176"/>
            <a:ext cx="576064" cy="2160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>
            <a:off x="7380634" y="2564904"/>
            <a:ext cx="1296144" cy="19442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>
            <a:off x="7524650" y="2636912"/>
            <a:ext cx="0" cy="1356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/>
        </p:nvCxnSpPr>
        <p:spPr>
          <a:xfrm>
            <a:off x="7677050" y="2717304"/>
            <a:ext cx="0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7829450" y="2636912"/>
            <a:ext cx="0" cy="5760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>
            <a:off x="7981850" y="2564904"/>
            <a:ext cx="0" cy="86409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>
            <a:off x="8134250" y="2564904"/>
            <a:ext cx="0" cy="10801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>
            <a:off x="8316738" y="2636912"/>
            <a:ext cx="0" cy="12961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>
            <a:off x="8532762" y="2924944"/>
            <a:ext cx="0" cy="12961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>
            <a:off x="8676778" y="3005336"/>
            <a:ext cx="0" cy="14317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/>
          <p:nvPr/>
        </p:nvCxnSpPr>
        <p:spPr>
          <a:xfrm>
            <a:off x="8892802" y="3212976"/>
            <a:ext cx="0" cy="10801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/>
          <p:cNvSpPr txBox="1"/>
          <p:nvPr/>
        </p:nvSpPr>
        <p:spPr>
          <a:xfrm rot="3323486">
            <a:off x="5011720" y="402894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IND-CCA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06" name="Textfeld 105"/>
          <p:cNvSpPr txBox="1"/>
          <p:nvPr/>
        </p:nvSpPr>
        <p:spPr>
          <a:xfrm rot="3391145">
            <a:off x="7710826" y="32480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IK-CCA</a:t>
            </a:r>
            <a:endParaRPr lang="de-DE" sz="2400" b="1" dirty="0">
              <a:solidFill>
                <a:srgbClr val="FF0000"/>
              </a:solidFill>
            </a:endParaRPr>
          </a:p>
        </p:txBody>
      </p:sp>
      <p:sp>
        <p:nvSpPr>
          <p:cNvPr id="107" name="Textfeld 106"/>
          <p:cNvSpPr txBox="1"/>
          <p:nvPr/>
        </p:nvSpPr>
        <p:spPr>
          <a:xfrm rot="598299">
            <a:off x="6762410" y="34004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WROB</a:t>
            </a:r>
            <a:endParaRPr lang="de-DE" sz="2400" b="1" dirty="0">
              <a:solidFill>
                <a:srgbClr val="FF0000"/>
              </a:solidFill>
            </a:endParaRPr>
          </a:p>
        </p:txBody>
      </p:sp>
      <p:cxnSp>
        <p:nvCxnSpPr>
          <p:cNvPr id="109" name="Gerade Verbindung 108"/>
          <p:cNvCxnSpPr/>
          <p:nvPr/>
        </p:nvCxnSpPr>
        <p:spPr>
          <a:xfrm>
            <a:off x="6372522" y="2772544"/>
            <a:ext cx="11521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/>
          <p:nvPr/>
        </p:nvCxnSpPr>
        <p:spPr>
          <a:xfrm>
            <a:off x="6228184" y="2924944"/>
            <a:ext cx="14488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112"/>
          <p:cNvCxnSpPr/>
          <p:nvPr/>
        </p:nvCxnSpPr>
        <p:spPr>
          <a:xfrm>
            <a:off x="6228184" y="3068960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>
            <a:off x="6300192" y="3212976"/>
            <a:ext cx="15121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6228184" y="3356992"/>
            <a:ext cx="1753666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6300192" y="3501008"/>
            <a:ext cx="1753666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>
            <a:off x="6300192" y="3644573"/>
            <a:ext cx="1753666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>
            <a:off x="6300192" y="3789040"/>
            <a:ext cx="1860008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6372200" y="3933056"/>
            <a:ext cx="1860008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6372200" y="4077072"/>
            <a:ext cx="1944538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>
            <a:off x="6372200" y="4221088"/>
            <a:ext cx="216056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>
            <a:off x="6372200" y="4373488"/>
            <a:ext cx="216056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/>
          <p:nvPr/>
        </p:nvCxnSpPr>
        <p:spPr>
          <a:xfrm>
            <a:off x="6372200" y="4509120"/>
            <a:ext cx="216056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>
            <a:off x="6372200" y="4653136"/>
            <a:ext cx="2160562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135"/>
          <p:cNvCxnSpPr/>
          <p:nvPr/>
        </p:nvCxnSpPr>
        <p:spPr>
          <a:xfrm>
            <a:off x="6443886" y="4797152"/>
            <a:ext cx="1944538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137"/>
          <p:cNvCxnSpPr/>
          <p:nvPr/>
        </p:nvCxnSpPr>
        <p:spPr>
          <a:xfrm>
            <a:off x="6452592" y="4940717"/>
            <a:ext cx="1860008" cy="45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>
            <a:off x="6452592" y="5084733"/>
            <a:ext cx="107205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140"/>
          <p:cNvCxnSpPr/>
          <p:nvPr/>
        </p:nvCxnSpPr>
        <p:spPr>
          <a:xfrm>
            <a:off x="6444208" y="5229200"/>
            <a:ext cx="107205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9" grpId="0"/>
      <p:bldP spid="76" grpId="0"/>
      <p:bldP spid="77" grpId="0"/>
      <p:bldP spid="80" grpId="0" animBg="1"/>
      <p:bldP spid="81" grpId="0"/>
      <p:bldP spid="82" grpId="0" animBg="1"/>
      <p:bldP spid="105" grpId="0"/>
      <p:bldP spid="106" grpId="0"/>
      <p:bldP spid="1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Strong Robustness (SROB)</a:t>
            </a:r>
            <a:endParaRPr lang="de-DE" dirty="0"/>
          </a:p>
        </p:txBody>
      </p:sp>
      <p:pic>
        <p:nvPicPr>
          <p:cNvPr id="10" name="Picture 8" descr="MC900434874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0041" y="3458624"/>
            <a:ext cx="897099" cy="897099"/>
          </a:xfrm>
          <a:prstGeom prst="rect">
            <a:avLst/>
          </a:prstGeom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831036" y="4391727"/>
            <a:ext cx="1009724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Challenger</a:t>
            </a:r>
            <a:endParaRPr lang="en-US" sz="1600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168352" y="3836568"/>
            <a:ext cx="701740" cy="909164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15" name="Picture 6" descr="teufelshor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8" descr="people_juliane_krug_07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1" name="Gerade Verbindung mit Pfeil 20"/>
          <p:cNvCxnSpPr/>
          <p:nvPr/>
        </p:nvCxnSpPr>
        <p:spPr>
          <a:xfrm>
            <a:off x="6334986" y="4637948"/>
            <a:ext cx="0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394206" y="4187316"/>
            <a:ext cx="118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c, i, j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3890150" y="4547356"/>
            <a:ext cx="1690472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481915" y="1700808"/>
            <a:ext cx="720080" cy="1049923"/>
            <a:chOff x="5076056" y="1628800"/>
            <a:chExt cx="720080" cy="1049923"/>
          </a:xfrm>
        </p:grpSpPr>
        <p:pic>
          <p:nvPicPr>
            <p:cNvPr id="36" name="Picture 9" descr="MC900434888[1]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76056" y="1958643"/>
              <a:ext cx="720080" cy="720080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5167467" y="1628800"/>
              <a:ext cx="49888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 smtClean="0"/>
                <a:t>Dec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 rot="2696177">
            <a:off x="3826439" y="2654113"/>
            <a:ext cx="738664" cy="1214844"/>
            <a:chOff x="5066764" y="2718212"/>
            <a:chExt cx="738664" cy="1214844"/>
          </a:xfrm>
        </p:grpSpPr>
        <p:cxnSp>
          <p:nvCxnSpPr>
            <p:cNvPr id="39" name="Gerade Verbindung mit Pfeil 38"/>
            <p:cNvCxnSpPr/>
            <p:nvPr/>
          </p:nvCxnSpPr>
          <p:spPr>
            <a:xfrm flipV="1">
              <a:off x="5459563" y="2718212"/>
              <a:ext cx="0" cy="1214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 rot="16200000">
              <a:off x="5208433" y="3008592"/>
              <a:ext cx="824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c,i </a:t>
              </a:r>
              <a:endParaRPr lang="de-DE" dirty="0"/>
            </a:p>
          </p:txBody>
        </p:sp>
        <p:sp>
          <p:nvSpPr>
            <p:cNvPr id="43" name="Textfeld 42"/>
            <p:cNvSpPr txBox="1"/>
            <p:nvPr/>
          </p:nvSpPr>
          <p:spPr>
            <a:xfrm rot="16200000">
              <a:off x="4737347" y="3162299"/>
              <a:ext cx="1028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Dec</a:t>
              </a:r>
              <a:r>
                <a:rPr lang="de-DE" baseline="-25000" dirty="0" smtClean="0"/>
                <a:t>i</a:t>
              </a:r>
              <a:r>
                <a:rPr lang="de-DE" dirty="0" smtClean="0"/>
                <a:t> (c) </a:t>
              </a:r>
              <a:endParaRPr lang="de-DE" dirty="0"/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5310324" y="4970886"/>
            <a:ext cx="1925972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dirty="0" smtClean="0"/>
              <a:t>both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 </a:t>
            </a:r>
            <a:r>
              <a:rPr lang="de-DE" sz="3200" baseline="-25000" dirty="0"/>
              <a:t>┴</a:t>
            </a:r>
            <a:r>
              <a:rPr lang="de-DE" dirty="0" smtClean="0">
                <a:sym typeface="Wingdings" pitchFamily="2" charset="2"/>
              </a:rPr>
              <a:t> ≠ Dec(sk</a:t>
            </a:r>
            <a:r>
              <a:rPr lang="de-DE" baseline="-25000" dirty="0">
                <a:sym typeface="Wingdings" pitchFamily="2" charset="2"/>
              </a:rPr>
              <a:t>i</a:t>
            </a:r>
            <a:r>
              <a:rPr lang="de-DE" dirty="0" smtClean="0">
                <a:sym typeface="Wingdings" pitchFamily="2" charset="2"/>
              </a:rPr>
              <a:t>, c) </a:t>
            </a:r>
          </a:p>
          <a:p>
            <a:r>
              <a:rPr lang="de-DE" sz="3200" baseline="-25000" dirty="0" smtClean="0"/>
              <a:t> ┴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>
                <a:sym typeface="Wingdings" pitchFamily="2" charset="2"/>
              </a:rPr>
              <a:t>≠ </a:t>
            </a:r>
            <a:r>
              <a:rPr lang="de-DE" dirty="0" smtClean="0">
                <a:sym typeface="Wingdings" pitchFamily="2" charset="2"/>
              </a:rPr>
              <a:t>Dec(sk</a:t>
            </a:r>
            <a:r>
              <a:rPr lang="de-DE" baseline="-25000" dirty="0" smtClean="0">
                <a:sym typeface="Wingdings" pitchFamily="2" charset="2"/>
              </a:rPr>
              <a:t>j</a:t>
            </a:r>
            <a:r>
              <a:rPr lang="de-DE" dirty="0" smtClean="0">
                <a:sym typeface="Wingdings" pitchFamily="2" charset="2"/>
              </a:rPr>
              <a:t>, </a:t>
            </a:r>
            <a:r>
              <a:rPr lang="de-DE" dirty="0">
                <a:sym typeface="Wingdings" pitchFamily="2" charset="2"/>
              </a:rPr>
              <a:t>c)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41" name="Textfeld 26"/>
          <p:cNvSpPr txBox="1"/>
          <p:nvPr/>
        </p:nvSpPr>
        <p:spPr>
          <a:xfrm>
            <a:off x="2915816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pk</a:t>
            </a:r>
            <a:r>
              <a:rPr lang="de-DE" baseline="-25000" dirty="0" smtClean="0"/>
              <a:t>1</a:t>
            </a:r>
            <a:r>
              <a:rPr lang="de-DE" dirty="0" smtClean="0"/>
              <a:t>, ..., pk</a:t>
            </a:r>
            <a:r>
              <a:rPr lang="de-DE" baseline="-25000" dirty="0" smtClean="0"/>
              <a:t>n</a:t>
            </a:r>
            <a:endParaRPr lang="de-DE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53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4664"/>
            <a:ext cx="9144000" cy="365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12576" y="3022710"/>
            <a:ext cx="1044116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3259226"/>
            <a:ext cx="89289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36096" y="502430"/>
            <a:ext cx="0" cy="2756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3379467"/>
            <a:ext cx="9036495" cy="336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2418874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7164288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028383" y="6309320"/>
            <a:ext cx="183577" cy="249153"/>
            <a:chOff x="2411760" y="2708920"/>
            <a:chExt cx="701740" cy="422756"/>
          </a:xfrm>
        </p:grpSpPr>
        <p:cxnSp>
          <p:nvCxnSpPr>
            <p:cNvPr id="14" name="Gerade Verbindung 58"/>
            <p:cNvCxnSpPr/>
            <p:nvPr/>
          </p:nvCxnSpPr>
          <p:spPr>
            <a:xfrm>
              <a:off x="2411760" y="2708920"/>
              <a:ext cx="701740" cy="4227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60"/>
            <p:cNvCxnSpPr/>
            <p:nvPr/>
          </p:nvCxnSpPr>
          <p:spPr>
            <a:xfrm flipV="1">
              <a:off x="2439919" y="2708920"/>
              <a:ext cx="673581" cy="42275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676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Context: </a:t>
            </a:r>
            <a:r>
              <a:rPr lang="en-GB" dirty="0"/>
              <a:t>E</a:t>
            </a:r>
            <a:r>
              <a:rPr lang="en-GB" dirty="0" smtClean="0"/>
              <a:t>ncryption and Anonymity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592262"/>
            <a:ext cx="8640763" cy="47170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 smtClean="0"/>
              <a:t>Public-key encryption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Short but eventful history, late 70s, 80s.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Security usually defined using Games: IND-CPA, IND-CCA, …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Anonymity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Shorter eventful history, early 90s.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Anonymity is arguably a more high-level property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What if used together?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Key privacy, robust encryption, formal analysis of onions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Games prone to require iterations to find “right” notion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80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rafik 64" descr="Msg.jp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21221" y="3693585"/>
            <a:ext cx="390939" cy="390939"/>
          </a:xfrm>
          <a:prstGeom prst="rect">
            <a:avLst/>
          </a:prstGeom>
        </p:spPr>
      </p:pic>
      <p:pic>
        <p:nvPicPr>
          <p:cNvPr id="61" name="Grafik 60" descr="Msg.jp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74850" y="2973506"/>
            <a:ext cx="390939" cy="3909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7560518" cy="83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 What is </a:t>
            </a:r>
            <a:r>
              <a:rPr lang="en-US" dirty="0" smtClean="0"/>
              <a:t>Anonymous Encryption? [PH08]  </a:t>
            </a:r>
            <a:endParaRPr lang="en-US" dirty="0"/>
          </a:p>
        </p:txBody>
      </p:sp>
      <p:pic>
        <p:nvPicPr>
          <p:cNvPr id="12" name="Picture 5" descr="people_juliane_krug_08a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045512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people_juliane_krug_08a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765593"/>
            <a:ext cx="648072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>
          <a:xfrm>
            <a:off x="5580112" y="4125633"/>
            <a:ext cx="2736304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flipV="1">
            <a:off x="7524328" y="3405553"/>
            <a:ext cx="720080" cy="72008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6084168" y="3680223"/>
            <a:ext cx="718363" cy="996368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20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6" name="Picture 5" descr="people_juliane_krug_08a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486" y="4485673"/>
            <a:ext cx="636986" cy="63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Gerade Verbindung mit Pfeil 28"/>
          <p:cNvCxnSpPr/>
          <p:nvPr/>
        </p:nvCxnSpPr>
        <p:spPr>
          <a:xfrm>
            <a:off x="7524328" y="4125633"/>
            <a:ext cx="720080" cy="648072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people_juliane_krug_07c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93585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2" name="Gerade Verbindung mit Pfeil 41"/>
          <p:cNvCxnSpPr/>
          <p:nvPr/>
        </p:nvCxnSpPr>
        <p:spPr>
          <a:xfrm>
            <a:off x="899592" y="4125634"/>
            <a:ext cx="2736304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938074" y="4125633"/>
            <a:ext cx="753606" cy="720080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938074" y="3477561"/>
            <a:ext cx="753606" cy="648073"/>
          </a:xfrm>
          <a:prstGeom prst="straightConnector1">
            <a:avLst/>
          </a:prstGeom>
          <a:ln w="15875">
            <a:solidFill>
              <a:schemeClr val="tx1"/>
            </a:solidFill>
            <a:headEnd type="none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4" descr="people_juliane_krug_07c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1752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people_juliane_krug_07c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37601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people_juliane_krug_07c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54431"/>
            <a:ext cx="579314" cy="57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5" descr="people_juliane_krug_08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81345"/>
            <a:ext cx="792088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Straight Connector 10"/>
          <p:cNvCxnSpPr/>
          <p:nvPr/>
        </p:nvCxnSpPr>
        <p:spPr>
          <a:xfrm>
            <a:off x="4572000" y="2757482"/>
            <a:ext cx="0" cy="24371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10"/>
          <p:cNvCxnSpPr/>
          <p:nvPr/>
        </p:nvCxnSpPr>
        <p:spPr>
          <a:xfrm>
            <a:off x="4644008" y="2757482"/>
            <a:ext cx="0" cy="24482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1340024" y="2325434"/>
            <a:ext cx="23678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Sender Anonymity</a:t>
            </a:r>
            <a:endParaRPr lang="en-US" dirty="0" smtClean="0"/>
          </a:p>
        </p:txBody>
      </p:sp>
      <p:sp>
        <p:nvSpPr>
          <p:cNvPr id="70" name="Textfeld 69"/>
          <p:cNvSpPr txBox="1"/>
          <p:nvPr/>
        </p:nvSpPr>
        <p:spPr>
          <a:xfrm>
            <a:off x="5652120" y="2325434"/>
            <a:ext cx="252028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Receiver Anonymity</a:t>
            </a:r>
            <a:endParaRPr lang="en-US" dirty="0" smtClean="0"/>
          </a:p>
        </p:txBody>
      </p:sp>
      <p:sp>
        <p:nvSpPr>
          <p:cNvPr id="77" name="Textfeld 76"/>
          <p:cNvSpPr txBox="1"/>
          <p:nvPr/>
        </p:nvSpPr>
        <p:spPr>
          <a:xfrm>
            <a:off x="2398035" y="5453716"/>
            <a:ext cx="448050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Anonymity not created, but preserved</a:t>
            </a:r>
            <a:endParaRPr lang="en-US" dirty="0" smtClean="0"/>
          </a:p>
        </p:txBody>
      </p:sp>
      <p:grpSp>
        <p:nvGrpSpPr>
          <p:cNvPr id="35" name="Group 5"/>
          <p:cNvGrpSpPr>
            <a:grpSpLocks/>
          </p:cNvGrpSpPr>
          <p:nvPr/>
        </p:nvGrpSpPr>
        <p:grpSpPr bwMode="auto">
          <a:xfrm flipH="1">
            <a:off x="2339752" y="3586340"/>
            <a:ext cx="718363" cy="996368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36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8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250825" y="2216587"/>
            <a:ext cx="4177159" cy="301325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773044" y="2204864"/>
            <a:ext cx="4177159" cy="3013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1343 L 0.08889 0.1078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44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89 0.10787 L 0.24601 0.1078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9334E-6 L 0.1474 1.9334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7" grpId="0"/>
      <p:bldP spid="4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4664"/>
            <a:ext cx="9144000" cy="365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612576" y="3022710"/>
            <a:ext cx="1044116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3259226"/>
            <a:ext cx="892899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36096" y="502430"/>
            <a:ext cx="0" cy="2756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Ellipse 63"/>
          <p:cNvSpPr/>
          <p:nvPr/>
        </p:nvSpPr>
        <p:spPr>
          <a:xfrm>
            <a:off x="7607739" y="1340768"/>
            <a:ext cx="32403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" y="3379467"/>
            <a:ext cx="9036495" cy="336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llipse 63"/>
          <p:cNvSpPr/>
          <p:nvPr/>
        </p:nvSpPr>
        <p:spPr>
          <a:xfrm>
            <a:off x="467544" y="3573016"/>
            <a:ext cx="4608512" cy="4578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2543112" y="4293096"/>
            <a:ext cx="4201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Our contribution</a:t>
            </a:r>
            <a:endParaRPr lang="en-GB" sz="4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2418874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32" t="-10078" r="-5651" b="39918"/>
          <a:stretch/>
        </p:blipFill>
        <p:spPr bwMode="auto">
          <a:xfrm>
            <a:off x="7164288" y="2882523"/>
            <a:ext cx="352926" cy="4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701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8630" cy="838200"/>
          </a:xfrm>
        </p:spPr>
        <p:txBody>
          <a:bodyPr/>
          <a:lstStyle/>
          <a:p>
            <a:r>
              <a:rPr lang="de-DE" dirty="0" smtClean="0"/>
              <a:t>Chosen Ciphertext Attack Security (IND-CCA)</a:t>
            </a:r>
            <a:endParaRPr lang="de-DE" dirty="0"/>
          </a:p>
        </p:txBody>
      </p:sp>
      <p:pic>
        <p:nvPicPr>
          <p:cNvPr id="10" name="Picture 8" descr="MC900434874[1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5167" y="3411096"/>
            <a:ext cx="897099" cy="897099"/>
          </a:xfrm>
          <a:prstGeom prst="rect">
            <a:avLst/>
          </a:prstGeom>
        </p:spPr>
      </p:pic>
      <p:pic>
        <p:nvPicPr>
          <p:cNvPr id="11" name="Picture 9" descr="MC900434888[1]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1942" y="2399983"/>
            <a:ext cx="720080" cy="72008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076162" y="4344199"/>
            <a:ext cx="1009724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Challenger</a:t>
            </a:r>
            <a:endParaRPr lang="en-US" sz="1600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141670" y="2070140"/>
            <a:ext cx="50405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Dec</a:t>
            </a:r>
            <a:endParaRPr lang="en-US" sz="1600" dirty="0"/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2413478" y="3789040"/>
            <a:ext cx="701740" cy="909164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15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8" name="Gerade Verbindung mit Pfeil 17"/>
          <p:cNvCxnSpPr/>
          <p:nvPr/>
        </p:nvCxnSpPr>
        <p:spPr>
          <a:xfrm flipV="1">
            <a:off x="2843808" y="2862228"/>
            <a:ext cx="1224136" cy="854804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555566" y="31049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Bit b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5580112" y="4590420"/>
            <a:ext cx="0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3061550" y="4293096"/>
            <a:ext cx="176419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3061550" y="4581128"/>
            <a:ext cx="176419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004048" y="52384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d = b?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39332" y="3573016"/>
            <a:ext cx="118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r>
              <a:rPr lang="de-DE" baseline="-25000" dirty="0" smtClean="0"/>
              <a:t>0</a:t>
            </a:r>
            <a:r>
              <a:rPr lang="de-DE" dirty="0" smtClean="0"/>
              <a:t>, m</a:t>
            </a:r>
            <a:r>
              <a:rPr lang="de-DE" baseline="-25000" dirty="0" smtClean="0"/>
              <a:t>1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3135276" y="3933056"/>
            <a:ext cx="1690472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605044" y="3933056"/>
            <a:ext cx="154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Enc</a:t>
            </a:r>
            <a:r>
              <a:rPr lang="de-DE" dirty="0" smtClean="0"/>
              <a:t>(</a:t>
            </a:r>
            <a:r>
              <a:rPr lang="de-DE" dirty="0" err="1" smtClean="0"/>
              <a:t>m</a:t>
            </a:r>
            <a:r>
              <a:rPr lang="de-DE" baseline="-25000" dirty="0" err="1" smtClean="0"/>
              <a:t>b</a:t>
            </a:r>
            <a:r>
              <a:rPr lang="de-DE" dirty="0" smtClean="0"/>
              <a:t>)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86780" y="4283804"/>
            <a:ext cx="71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bit</a:t>
            </a:r>
            <a:r>
              <a:rPr lang="de-DE" dirty="0" smtClean="0"/>
              <a:t> d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130126" y="2996952"/>
            <a:ext cx="36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 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543834" y="3068960"/>
            <a:ext cx="88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Dec</a:t>
            </a:r>
            <a:r>
              <a:rPr lang="de-DE" dirty="0" smtClean="0"/>
              <a:t>(c) </a:t>
            </a:r>
            <a:endParaRPr lang="de-DE" dirty="0"/>
          </a:p>
        </p:txBody>
      </p:sp>
      <p:sp>
        <p:nvSpPr>
          <p:cNvPr id="31" name="Textfeld 26"/>
          <p:cNvSpPr txBox="1"/>
          <p:nvPr/>
        </p:nvSpPr>
        <p:spPr>
          <a:xfrm>
            <a:off x="2329437" y="4653136"/>
            <a:ext cx="86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pk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37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Privacy (IK-CCA</a:t>
            </a:r>
            <a:r>
              <a:rPr lang="de-DE" dirty="0"/>
              <a:t>) [BBDP01] </a:t>
            </a:r>
          </a:p>
        </p:txBody>
      </p:sp>
      <p:pic>
        <p:nvPicPr>
          <p:cNvPr id="10" name="Picture 8" descr="MC900434874[1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17505" y="3905860"/>
            <a:ext cx="897099" cy="897099"/>
          </a:xfrm>
          <a:prstGeom prst="rect">
            <a:avLst/>
          </a:prstGeom>
        </p:spPr>
      </p:pic>
      <p:pic>
        <p:nvPicPr>
          <p:cNvPr id="11" name="Picture 9" descr="MC900434888[1]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2760023"/>
            <a:ext cx="720080" cy="72008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78500" y="4838963"/>
            <a:ext cx="1009724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Challenger</a:t>
            </a:r>
            <a:endParaRPr lang="en-US" sz="1600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825744" y="2525415"/>
            <a:ext cx="610352" cy="255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Dec</a:t>
            </a:r>
            <a:r>
              <a:rPr lang="en-US" sz="1600" baseline="-25000" dirty="0" smtClean="0"/>
              <a:t>1</a:t>
            </a:r>
            <a:endParaRPr lang="en-US" sz="1600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915816" y="4176020"/>
            <a:ext cx="701740" cy="909164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15" name="Picture 6" descr="teufelshorn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8" descr="people_juliane_krug_07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8" name="Gerade Verbindung mit Pfeil 17"/>
          <p:cNvCxnSpPr/>
          <p:nvPr/>
        </p:nvCxnSpPr>
        <p:spPr>
          <a:xfrm flipV="1">
            <a:off x="3567320" y="3222268"/>
            <a:ext cx="1184698" cy="854804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6061432" y="353896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Bit b</a:t>
            </a:r>
            <a:endParaRPr lang="de-DE" dirty="0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6084168" y="5147900"/>
            <a:ext cx="0" cy="5133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>
            <a:off x="3563888" y="4725144"/>
            <a:ext cx="176419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H="1">
            <a:off x="3563888" y="5013176"/>
            <a:ext cx="1764198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652120" y="56612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d = b?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355976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3637614" y="4365104"/>
            <a:ext cx="1690472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3923928" y="4365104"/>
            <a:ext cx="154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Enc</a:t>
            </a:r>
            <a:r>
              <a:rPr lang="de-DE" dirty="0" smtClean="0"/>
              <a:t>(</a:t>
            </a:r>
            <a:r>
              <a:rPr lang="de-DE" dirty="0" err="1" smtClean="0"/>
              <a:t>pk</a:t>
            </a:r>
            <a:r>
              <a:rPr lang="de-DE" baseline="-25000" dirty="0" err="1" smtClean="0"/>
              <a:t>b</a:t>
            </a:r>
            <a:r>
              <a:rPr lang="de-DE" baseline="-25000" dirty="0" smtClean="0"/>
              <a:t>; </a:t>
            </a:r>
            <a:r>
              <a:rPr lang="de-DE" dirty="0" smtClean="0"/>
              <a:t>m)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289118" y="4715852"/>
            <a:ext cx="71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bit</a:t>
            </a:r>
            <a:r>
              <a:rPr lang="de-DE" dirty="0" smtClean="0"/>
              <a:t> d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920496" y="3356992"/>
            <a:ext cx="36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 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4227908" y="3429000"/>
            <a:ext cx="1100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Dec</a:t>
            </a:r>
            <a:r>
              <a:rPr lang="de-DE" baseline="-25000" dirty="0" smtClean="0"/>
              <a:t>1</a:t>
            </a:r>
            <a:r>
              <a:rPr lang="de-DE" dirty="0" smtClean="0"/>
              <a:t>(c) </a:t>
            </a:r>
            <a:endParaRPr lang="de-DE" dirty="0"/>
          </a:p>
        </p:txBody>
      </p:sp>
      <p:pic>
        <p:nvPicPr>
          <p:cNvPr id="58" name="Picture 9" descr="MC900434888[1]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43910" y="1823919"/>
            <a:ext cx="720080" cy="720080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3853638" y="1484784"/>
            <a:ext cx="610352" cy="255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Dec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  <p:cxnSp>
        <p:nvCxnSpPr>
          <p:cNvPr id="60" name="Gerade Verbindung mit Pfeil 59"/>
          <p:cNvCxnSpPr/>
          <p:nvPr/>
        </p:nvCxnSpPr>
        <p:spPr>
          <a:xfrm flipV="1">
            <a:off x="3299323" y="2286164"/>
            <a:ext cx="480589" cy="1790908"/>
          </a:xfrm>
          <a:prstGeom prst="straightConnector1">
            <a:avLst/>
          </a:prstGeom>
          <a:ln w="15875">
            <a:solidFill>
              <a:schemeClr val="tx1"/>
            </a:solidFill>
            <a:headEnd type="arrow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3203848" y="2915652"/>
            <a:ext cx="36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 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3542116" y="2699628"/>
            <a:ext cx="102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Dec</a:t>
            </a:r>
            <a:r>
              <a:rPr lang="de-DE" baseline="-25000" dirty="0" smtClean="0"/>
              <a:t>0</a:t>
            </a:r>
            <a:r>
              <a:rPr lang="de-DE" dirty="0" smtClean="0"/>
              <a:t> (c) </a:t>
            </a:r>
            <a:endParaRPr lang="de-DE" dirty="0"/>
          </a:p>
        </p:txBody>
      </p:sp>
      <p:sp>
        <p:nvSpPr>
          <p:cNvPr id="31" name="Textfeld 26"/>
          <p:cNvSpPr txBox="1"/>
          <p:nvPr/>
        </p:nvSpPr>
        <p:spPr>
          <a:xfrm>
            <a:off x="2629217" y="5085184"/>
            <a:ext cx="122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pk</a:t>
            </a:r>
            <a:r>
              <a:rPr lang="de-DE" baseline="-25000" dirty="0" smtClean="0"/>
              <a:t>0</a:t>
            </a:r>
            <a:r>
              <a:rPr lang="de-DE" dirty="0"/>
              <a:t>, </a:t>
            </a:r>
            <a:r>
              <a:rPr lang="de-DE" dirty="0" smtClean="0"/>
              <a:t>pk</a:t>
            </a:r>
            <a:r>
              <a:rPr lang="de-DE" baseline="-25000" dirty="0" smtClean="0"/>
              <a:t>1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22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4" grpId="0"/>
      <p:bldP spid="25" grpId="0"/>
      <p:bldP spid="27" grpId="0"/>
      <p:bldP spid="28" grpId="0"/>
      <p:bldP spid="29" grpId="0"/>
      <p:bldP spid="30" grpId="0"/>
      <p:bldP spid="59" grpId="0"/>
      <p:bldP spid="61" grpId="0"/>
      <p:bldP spid="62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Weak Robustness (WROB</a:t>
            </a:r>
            <a:r>
              <a:rPr lang="de-DE" dirty="0"/>
              <a:t>) [ABN10]</a:t>
            </a:r>
          </a:p>
        </p:txBody>
      </p:sp>
      <p:pic>
        <p:nvPicPr>
          <p:cNvPr id="10" name="Picture 8" descr="MC900434874[1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86837" y="3627120"/>
            <a:ext cx="897099" cy="897099"/>
          </a:xfrm>
          <a:prstGeom prst="rect">
            <a:avLst/>
          </a:prstGeom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7832" y="4560223"/>
            <a:ext cx="1009724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/>
              <a:t>Challenger</a:t>
            </a:r>
            <a:endParaRPr lang="en-US" sz="1600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285148" y="4005064"/>
            <a:ext cx="701740" cy="909164"/>
            <a:chOff x="2443" y="3159"/>
            <a:chExt cx="408" cy="522"/>
          </a:xfrm>
          <a:scene3d>
            <a:camera prst="orthographicFront">
              <a:rot lat="0" lon="0" rev="0"/>
            </a:camera>
            <a:lightRig rig="threePt" dir="t"/>
          </a:scene3d>
        </p:grpSpPr>
        <p:pic>
          <p:nvPicPr>
            <p:cNvPr id="15" name="Picture 6" descr="teufelshorn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3159"/>
              <a:ext cx="258" cy="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36814">
              <a:off x="2537" y="3372"/>
              <a:ext cx="521" cy="97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8" descr="people_juliane_krug_07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3" y="3209"/>
              <a:ext cx="408" cy="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1" name="Gerade Verbindung mit Pfeil 20"/>
          <p:cNvCxnSpPr/>
          <p:nvPr/>
        </p:nvCxnSpPr>
        <p:spPr>
          <a:xfrm>
            <a:off x="6451782" y="4806444"/>
            <a:ext cx="0" cy="6480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434536" y="5454516"/>
            <a:ext cx="2034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c </a:t>
            </a:r>
            <a:r>
              <a:rPr lang="de-DE" dirty="0" smtClean="0">
                <a:sym typeface="Wingdings" pitchFamily="2" charset="2"/>
              </a:rPr>
              <a:t> </a:t>
            </a:r>
            <a:r>
              <a:rPr lang="de-DE" dirty="0" err="1" smtClean="0">
                <a:sym typeface="Wingdings" pitchFamily="2" charset="2"/>
              </a:rPr>
              <a:t>Enc</a:t>
            </a:r>
            <a:r>
              <a:rPr lang="de-DE" dirty="0" smtClean="0">
                <a:sym typeface="Wingdings" pitchFamily="2" charset="2"/>
              </a:rPr>
              <a:t>(</a:t>
            </a:r>
            <a:r>
              <a:rPr lang="de-DE" dirty="0" err="1" smtClean="0">
                <a:sym typeface="Wingdings" pitchFamily="2" charset="2"/>
              </a:rPr>
              <a:t>pk</a:t>
            </a:r>
            <a:r>
              <a:rPr lang="de-DE" baseline="-25000" dirty="0" err="1" smtClean="0">
                <a:sym typeface="Wingdings" pitchFamily="2" charset="2"/>
              </a:rPr>
              <a:t>i</a:t>
            </a:r>
            <a:r>
              <a:rPr lang="de-DE" dirty="0" smtClean="0">
                <a:sym typeface="Wingdings" pitchFamily="2" charset="2"/>
              </a:rPr>
              <a:t>, m)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511002" y="4355812"/>
            <a:ext cx="118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m, i, j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4006946" y="4715852"/>
            <a:ext cx="1690472" cy="0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577717" y="1815525"/>
            <a:ext cx="720080" cy="1049923"/>
            <a:chOff x="4707040" y="2010644"/>
            <a:chExt cx="720080" cy="1049923"/>
          </a:xfrm>
        </p:grpSpPr>
        <p:pic>
          <p:nvPicPr>
            <p:cNvPr id="36" name="Picture 9" descr="MC900434888[1]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07040" y="2340487"/>
              <a:ext cx="720080" cy="720080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4798451" y="2010644"/>
              <a:ext cx="498883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 smtClean="0"/>
                <a:t>Dec</a:t>
              </a: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 rot="1895515">
            <a:off x="3948068" y="2531499"/>
            <a:ext cx="738663" cy="1512168"/>
            <a:chOff x="3275857" y="2420888"/>
            <a:chExt cx="738663" cy="1512168"/>
          </a:xfrm>
        </p:grpSpPr>
        <p:cxnSp>
          <p:nvCxnSpPr>
            <p:cNvPr id="39" name="Gerade Verbindung mit Pfeil 38"/>
            <p:cNvCxnSpPr/>
            <p:nvPr/>
          </p:nvCxnSpPr>
          <p:spPr>
            <a:xfrm flipV="1">
              <a:off x="3668655" y="2718212"/>
              <a:ext cx="0" cy="1214844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feld 41"/>
            <p:cNvSpPr txBox="1"/>
            <p:nvPr/>
          </p:nvSpPr>
          <p:spPr>
            <a:xfrm rot="16200000">
              <a:off x="3417525" y="3008592"/>
              <a:ext cx="8246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c,i</a:t>
              </a:r>
              <a:endParaRPr lang="de-DE" dirty="0"/>
            </a:p>
          </p:txBody>
        </p:sp>
        <p:sp>
          <p:nvSpPr>
            <p:cNvPr id="43" name="Textfeld 42"/>
            <p:cNvSpPr txBox="1"/>
            <p:nvPr/>
          </p:nvSpPr>
          <p:spPr>
            <a:xfrm rot="16200000">
              <a:off x="2740442" y="2956303"/>
              <a:ext cx="14401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Dec</a:t>
              </a:r>
              <a:r>
                <a:rPr lang="de-DE" baseline="-25000" dirty="0" smtClean="0"/>
                <a:t>i</a:t>
              </a:r>
              <a:r>
                <a:rPr lang="de-DE" dirty="0" smtClean="0"/>
                <a:t> (c) </a:t>
              </a:r>
              <a:endParaRPr lang="de-DE" dirty="0"/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5427120" y="5733256"/>
            <a:ext cx="192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    ≠ </a:t>
            </a:r>
            <a:r>
              <a:rPr lang="de-DE" dirty="0" err="1" smtClean="0">
                <a:sym typeface="Wingdings" pitchFamily="2" charset="2"/>
              </a:rPr>
              <a:t>Dec</a:t>
            </a:r>
            <a:r>
              <a:rPr lang="de-DE" dirty="0" smtClean="0">
                <a:sym typeface="Wingdings" pitchFamily="2" charset="2"/>
              </a:rPr>
              <a:t>(</a:t>
            </a:r>
            <a:r>
              <a:rPr lang="de-DE" dirty="0" err="1" smtClean="0">
                <a:sym typeface="Wingdings" pitchFamily="2" charset="2"/>
              </a:rPr>
              <a:t>sk</a:t>
            </a:r>
            <a:r>
              <a:rPr lang="de-DE" baseline="-25000" dirty="0" err="1" smtClean="0">
                <a:sym typeface="Wingdings" pitchFamily="2" charset="2"/>
              </a:rPr>
              <a:t>j</a:t>
            </a:r>
            <a:r>
              <a:rPr lang="de-DE" dirty="0" smtClean="0">
                <a:sym typeface="Wingdings" pitchFamily="2" charset="2"/>
              </a:rPr>
              <a:t>, c) ?</a:t>
            </a:r>
            <a:endParaRPr lang="de-DE" dirty="0">
              <a:latin typeface="Algerian" pitchFamily="82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445388" y="577564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┴</a:t>
            </a:r>
            <a:endParaRPr lang="de-DE" sz="2400" dirty="0"/>
          </a:p>
        </p:txBody>
      </p:sp>
      <p:sp>
        <p:nvSpPr>
          <p:cNvPr id="22" name="Textfeld 26"/>
          <p:cNvSpPr txBox="1"/>
          <p:nvPr/>
        </p:nvSpPr>
        <p:spPr>
          <a:xfrm>
            <a:off x="2915816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pk</a:t>
            </a:r>
            <a:r>
              <a:rPr lang="de-DE" baseline="-25000" dirty="0" smtClean="0"/>
              <a:t>1</a:t>
            </a:r>
            <a:r>
              <a:rPr lang="de-DE" dirty="0" smtClean="0"/>
              <a:t>, ..., pk</a:t>
            </a:r>
            <a:r>
              <a:rPr lang="de-DE" baseline="-25000" dirty="0" smtClean="0"/>
              <a:t>n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723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  <p:bldP spid="25" grpId="0"/>
      <p:bldP spid="53" grpId="0"/>
      <p:bldP spid="54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Constructive Cryptography [MR11]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592263"/>
            <a:ext cx="8640763" cy="457304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GB" dirty="0" smtClean="0"/>
              <a:t>Resources (existing/assumed, desired): 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Available to everyone, including adversary/simulator through interfaces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Converters: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Transform existing into desired resources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Two interfaces, inner and outer</a:t>
            </a:r>
          </a:p>
          <a:p>
            <a:pPr lvl="1">
              <a:lnSpc>
                <a:spcPct val="130000"/>
              </a:lnSpc>
            </a:pPr>
            <a:r>
              <a:rPr lang="en-GB" dirty="0" smtClean="0"/>
              <a:t>Protocol: composition of many converters, one for each user</a:t>
            </a:r>
          </a:p>
          <a:p>
            <a:pPr>
              <a:lnSpc>
                <a:spcPct val="130000"/>
              </a:lnSpc>
            </a:pPr>
            <a:r>
              <a:rPr lang="en-GB" dirty="0"/>
              <a:t>S</a:t>
            </a:r>
            <a:r>
              <a:rPr lang="en-GB" dirty="0" smtClean="0"/>
              <a:t>ecurity: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Correctness: </a:t>
            </a:r>
            <a:r>
              <a:rPr lang="en-US" dirty="0" smtClean="0"/>
              <a:t>without Eve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protocol works </a:t>
            </a:r>
            <a:r>
              <a:rPr lang="en-US" dirty="0" smtClean="0"/>
              <a:t>correctly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Security: when </a:t>
            </a:r>
            <a:r>
              <a:rPr lang="en-GB" dirty="0" smtClean="0"/>
              <a:t>Simulator </a:t>
            </a:r>
            <a:r>
              <a:rPr lang="en-GB" dirty="0"/>
              <a:t>connected, </a:t>
            </a:r>
            <a:r>
              <a:rPr lang="en-GB" dirty="0" smtClean="0"/>
              <a:t>no-one can distinguish </a:t>
            </a:r>
            <a:r>
              <a:rPr lang="en-GB" dirty="0"/>
              <a:t>between </a:t>
            </a:r>
            <a:r>
              <a:rPr lang="en-GB" dirty="0" smtClean="0"/>
              <a:t>assumed and desired worlds</a:t>
            </a:r>
            <a:r>
              <a:rPr lang="en-GB" dirty="0"/>
              <a:t>. </a:t>
            </a:r>
            <a:endParaRPr lang="en-GB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83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67738" cy="838200"/>
          </a:xfrm>
        </p:spPr>
        <p:txBody>
          <a:bodyPr/>
          <a:lstStyle/>
          <a:p>
            <a:r>
              <a:rPr lang="de-DE" dirty="0"/>
              <a:t>Confidential </a:t>
            </a:r>
            <a:r>
              <a:rPr lang="de-DE" dirty="0" smtClean="0"/>
              <a:t>Receiver-Anonymous </a:t>
            </a:r>
            <a:r>
              <a:rPr lang="de-DE" dirty="0"/>
              <a:t>Channel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6" y="1206313"/>
            <a:ext cx="8674672" cy="539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44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RISTINA@YFUUCI2FUVWYY577" val="40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5.4|1.1|2|5.9|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28.3|3.7|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17.5|19.3|16.4|4.8|15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0.9|16.8|7.2|9.3|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5|6.3|3|6.3|1.3|6.8|3.4|6.6|2.3|1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3.8|17.8|10.4|21.3|8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4|1|0.8|0.4|5.1|5.2|0.9|2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8.7|1.6|38|1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5|1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.9|34.1|1.9|5.3|1.2|10.8|43.5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8.7|1.6|38|1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4.9|2.9|1.2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4.8|1.2|1.2|2.2|2.1|1.5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2|9.1|9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9.4|2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heme/theme1.xml><?xml version="1.0" encoding="utf-8"?>
<a:theme xmlns:a="http://schemas.openxmlformats.org/drawingml/2006/main" name="11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CASED_PPT_Vorlage2003">
  <a:themeElements>
    <a:clrScheme name="TUDDesig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E8A"/>
      </a:accent1>
      <a:accent2>
        <a:srgbClr val="F5A300"/>
      </a:accent2>
      <a:accent3>
        <a:srgbClr val="005AA9"/>
      </a:accent3>
      <a:accent4>
        <a:srgbClr val="648B37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CASED_PPT_Vorlage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ASED_PPT_Vorlage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ASED_PPT_Vorlage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12733</TotalTime>
  <Words>1849</Words>
  <Application>Microsoft Office PowerPoint</Application>
  <PresentationFormat>On-screen Show (4:3)</PresentationFormat>
  <Paragraphs>370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</vt:lpstr>
      <vt:lpstr>Bitstream Charter</vt:lpstr>
      <vt:lpstr>Brush Script Std</vt:lpstr>
      <vt:lpstr>Stafford</vt:lpstr>
      <vt:lpstr>Verdana</vt:lpstr>
      <vt:lpstr>Wingdings</vt:lpstr>
      <vt:lpstr>11_CASED_PPT_Vorlage2003</vt:lpstr>
      <vt:lpstr>13_CASED_PPT_Vorlage2003</vt:lpstr>
      <vt:lpstr>Anonymity-preserving Public-Key Encryption</vt:lpstr>
      <vt:lpstr>Context: Encryption and Anonymity</vt:lpstr>
      <vt:lpstr> What is Anonymous Encryption? [PH08]  </vt:lpstr>
      <vt:lpstr>PowerPoint Presentation</vt:lpstr>
      <vt:lpstr>Chosen Ciphertext Attack Security (IND-CCA)</vt:lpstr>
      <vt:lpstr>Key Privacy (IK-CCA) [BBDP01] </vt:lpstr>
      <vt:lpstr>Weak Robustness (WROB) [ABN10]</vt:lpstr>
      <vt:lpstr>Constructive Cryptography [MR11]</vt:lpstr>
      <vt:lpstr>Confidential Receiver-Anonymous Channel</vt:lpstr>
      <vt:lpstr>PowerPoint Presentation</vt:lpstr>
      <vt:lpstr>Constructing the Channel from Broadcast</vt:lpstr>
      <vt:lpstr>Constructing the Channel from Broadcast</vt:lpstr>
      <vt:lpstr>Simulation (intuition)</vt:lpstr>
      <vt:lpstr>Simulation (intuition)</vt:lpstr>
      <vt:lpstr>Simulation (intuition)</vt:lpstr>
      <vt:lpstr>(More) Results in a Nutshell</vt:lpstr>
      <vt:lpstr>Results in Picture</vt:lpstr>
      <vt:lpstr>Strong Robustness (SROB)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Titelseite Haupt-Überschrift</dc:title>
  <dc:creator>Anne Grauenhorst</dc:creator>
  <cp:lastModifiedBy>Markulf Kohlweiss</cp:lastModifiedBy>
  <cp:revision>887</cp:revision>
  <cp:lastPrinted>2013-07-08T15:49:45Z</cp:lastPrinted>
  <dcterms:created xsi:type="dcterms:W3CDTF">2009-03-26T09:46:46Z</dcterms:created>
  <dcterms:modified xsi:type="dcterms:W3CDTF">2013-08-09T11:56:21Z</dcterms:modified>
</cp:coreProperties>
</file>